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7" r:id="rId2"/>
  </p:sldMasterIdLst>
  <p:notesMasterIdLst>
    <p:notesMasterId r:id="rId33"/>
  </p:notesMasterIdLst>
  <p:handoutMasterIdLst>
    <p:handoutMasterId r:id="rId34"/>
  </p:handoutMasterIdLst>
  <p:sldIdLst>
    <p:sldId id="257" r:id="rId3"/>
    <p:sldId id="335" r:id="rId4"/>
    <p:sldId id="342" r:id="rId5"/>
    <p:sldId id="343" r:id="rId6"/>
    <p:sldId id="296" r:id="rId7"/>
    <p:sldId id="279" r:id="rId8"/>
    <p:sldId id="259" r:id="rId9"/>
    <p:sldId id="260" r:id="rId10"/>
    <p:sldId id="309" r:id="rId11"/>
    <p:sldId id="332" r:id="rId12"/>
    <p:sldId id="333" r:id="rId13"/>
    <p:sldId id="334" r:id="rId14"/>
    <p:sldId id="315" r:id="rId15"/>
    <p:sldId id="316" r:id="rId16"/>
    <p:sldId id="318" r:id="rId17"/>
    <p:sldId id="321" r:id="rId18"/>
    <p:sldId id="325" r:id="rId19"/>
    <p:sldId id="340" r:id="rId20"/>
    <p:sldId id="322" r:id="rId21"/>
    <p:sldId id="327" r:id="rId22"/>
    <p:sldId id="328" r:id="rId23"/>
    <p:sldId id="329" r:id="rId24"/>
    <p:sldId id="330" r:id="rId25"/>
    <p:sldId id="331" r:id="rId26"/>
    <p:sldId id="337" r:id="rId27"/>
    <p:sldId id="338" r:id="rId28"/>
    <p:sldId id="323" r:id="rId29"/>
    <p:sldId id="324" r:id="rId30"/>
    <p:sldId id="274" r:id="rId31"/>
    <p:sldId id="278" r:id="rId32"/>
  </p:sldIdLst>
  <p:sldSz cx="10058400" cy="7772400"/>
  <p:notesSz cx="6797675" cy="9926638"/>
  <p:defaultTextStyle>
    <a:defPPr>
      <a:defRPr lang="en-US"/>
    </a:defPPr>
    <a:lvl1pPr marL="0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3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7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9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72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65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0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51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44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3" autoAdjust="0"/>
    <p:restoredTop sz="99527" autoAdjust="0"/>
  </p:normalViewPr>
  <p:slideViewPr>
    <p:cSldViewPr snapToGrid="0">
      <p:cViewPr varScale="1">
        <p:scale>
          <a:sx n="82" d="100"/>
          <a:sy n="82" d="100"/>
        </p:scale>
        <p:origin x="1554" y="78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90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9B231-27C6-409E-9BD0-16F46D21E7F4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EDD67-FA6F-4C1C-97AD-73BAAEDDF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8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ABC76-AA8A-451D-8F20-A363DAECEA5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1900" y="1241425"/>
            <a:ext cx="43338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30E9F-1CC5-4749-8204-080ECB070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3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3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87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79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72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65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0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51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44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11440" y="172719"/>
            <a:ext cx="2179320" cy="74304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7640" y="174446"/>
            <a:ext cx="7376160" cy="7426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1440" y="2326688"/>
            <a:ext cx="2179320" cy="2072640"/>
          </a:xfrm>
        </p:spPr>
        <p:txBody>
          <a:bodyPr anchor="ctr">
            <a:normAutofit/>
          </a:bodyPr>
          <a:lstStyle>
            <a:lvl1pPr marL="0" indent="0" algn="l">
              <a:buNone/>
              <a:defRPr sz="2100">
                <a:solidFill>
                  <a:srgbClr val="FFFFFF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5D3D48-5C63-4CD0-B9D2-B4D2F496D790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02920" y="2326688"/>
            <a:ext cx="6957060" cy="2072640"/>
          </a:xfrm>
        </p:spPr>
        <p:txBody>
          <a:bodyPr/>
          <a:lstStyle>
            <a:lvl1pPr algn="r">
              <a:defRPr sz="4700" spc="167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D48-5C63-4CD0-B9D2-B4D2F496D790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7640" y="166962"/>
            <a:ext cx="7376160" cy="74304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11440" y="166962"/>
            <a:ext cx="2151651" cy="74304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79080" y="311257"/>
            <a:ext cx="1844040" cy="663172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D48-5C63-4CD0-B9D2-B4D2F496D790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yer 8.5 x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19881" y="636009"/>
            <a:ext cx="5723440" cy="75493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9000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919881" y="1490264"/>
            <a:ext cx="5723440" cy="155441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9000" cap="all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19881" y="3382233"/>
            <a:ext cx="5723440" cy="18257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2500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19881" y="3688906"/>
            <a:ext cx="5723440" cy="69125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3800" cap="none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919881" y="4696225"/>
            <a:ext cx="5723440" cy="18257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2500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919881" y="5002900"/>
            <a:ext cx="5723440" cy="69125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3800" cap="none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919881" y="5804128"/>
            <a:ext cx="5723440" cy="35020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1400" cap="none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919881" y="6221906"/>
            <a:ext cx="5723440" cy="612379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cap="none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 (use Insert &gt; Symbol to add a small dot between words]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919881" y="7097175"/>
            <a:ext cx="5723440" cy="18415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2500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7044193" y="636008"/>
            <a:ext cx="2505581" cy="44246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82000"/>
              </a:lnSpc>
              <a:spcBef>
                <a:spcPts val="0"/>
              </a:spcBef>
              <a:buNone/>
              <a:defRPr sz="2500" cap="all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7044193" y="1390946"/>
            <a:ext cx="2505581" cy="51527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7044193" y="1906217"/>
            <a:ext cx="2505581" cy="70377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400" cap="none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7044193" y="2609994"/>
            <a:ext cx="2505581" cy="51527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7044193" y="3125264"/>
            <a:ext cx="2505581" cy="703775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400" cap="none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7044193" y="3829041"/>
            <a:ext cx="2505581" cy="51527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044193" y="4344314"/>
            <a:ext cx="2505581" cy="141812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400" cap="none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044193" y="5762436"/>
            <a:ext cx="2505581" cy="51527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7044193" y="6277706"/>
            <a:ext cx="2505581" cy="100362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400" cap="none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21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D48-5C63-4CD0-B9D2-B4D2F496D790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11440" y="172719"/>
            <a:ext cx="2179320" cy="74304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7640" y="174446"/>
            <a:ext cx="7376160" cy="7426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9080" y="3277914"/>
            <a:ext cx="1760221" cy="1865376"/>
          </a:xfrm>
        </p:spPr>
        <p:txBody>
          <a:bodyPr anchor="ctr"/>
          <a:lstStyle>
            <a:lvl1pPr marL="0" indent="0">
              <a:buNone/>
              <a:defRPr sz="2200">
                <a:solidFill>
                  <a:schemeClr val="bg2"/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5D3D48-5C63-4CD0-B9D2-B4D2F496D790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19100" y="3277914"/>
            <a:ext cx="6957060" cy="1865376"/>
          </a:xfrm>
        </p:spPr>
        <p:txBody>
          <a:bodyPr/>
          <a:lstStyle>
            <a:lvl1pPr algn="r">
              <a:defRPr sz="4700" spc="167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948282"/>
            <a:ext cx="4442460" cy="499506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948282"/>
            <a:ext cx="4442460" cy="499506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D48-5C63-4CD0-B9D2-B4D2F496D790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952096"/>
            <a:ext cx="4444207" cy="725064"/>
          </a:xfrm>
        </p:spPr>
        <p:txBody>
          <a:bodyPr anchor="b"/>
          <a:lstStyle>
            <a:lvl1pPr marL="0" indent="0" algn="ctr">
              <a:buNone/>
              <a:defRPr sz="2700" b="0">
                <a:solidFill>
                  <a:schemeClr val="tx2"/>
                </a:solidFill>
              </a:defRPr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763519"/>
            <a:ext cx="4444207" cy="4179465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952096"/>
            <a:ext cx="4445953" cy="725064"/>
          </a:xfrm>
        </p:spPr>
        <p:txBody>
          <a:bodyPr anchor="b"/>
          <a:lstStyle>
            <a:lvl1pPr marL="0" indent="0" algn="ctr">
              <a:buNone/>
              <a:defRPr sz="2700" b="0">
                <a:solidFill>
                  <a:schemeClr val="tx2"/>
                </a:solidFill>
              </a:defRPr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763519"/>
            <a:ext cx="4445953" cy="4179465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D48-5C63-4CD0-B9D2-B4D2F496D790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D48-5C63-4CD0-B9D2-B4D2F496D790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" y="171042"/>
            <a:ext cx="9714982" cy="74304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D48-5C63-4CD0-B9D2-B4D2F496D790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11440" y="170993"/>
            <a:ext cx="2179320" cy="74304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67640" y="172720"/>
            <a:ext cx="7376160" cy="7426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345441"/>
            <a:ext cx="6454140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5727" y="2414625"/>
            <a:ext cx="1840687" cy="3191866"/>
          </a:xfrm>
        </p:spPr>
        <p:txBody>
          <a:bodyPr tIns="0"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D48-5C63-4CD0-B9D2-B4D2F496D790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875727" y="518160"/>
            <a:ext cx="1843226" cy="1896466"/>
          </a:xfrm>
        </p:spPr>
        <p:txBody>
          <a:bodyPr anchor="b"/>
          <a:lstStyle>
            <a:lvl1pPr algn="l">
              <a:defRPr sz="2200" spc="167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711440" y="170993"/>
            <a:ext cx="2179320" cy="74304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" y="172720"/>
            <a:ext cx="7376160" cy="7426960"/>
          </a:xfrm>
        </p:spPr>
        <p:txBody>
          <a:bodyPr anchor="ctr"/>
          <a:lstStyle>
            <a:lvl1pPr marL="0" indent="0" algn="ctr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9080" y="2418080"/>
            <a:ext cx="1844040" cy="3368040"/>
          </a:xfrm>
        </p:spPr>
        <p:txBody>
          <a:bodyPr tIns="0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D48-5C63-4CD0-B9D2-B4D2F496D790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879080" y="521614"/>
            <a:ext cx="1844040" cy="1896466"/>
          </a:xfrm>
        </p:spPr>
        <p:txBody>
          <a:bodyPr anchor="b"/>
          <a:lstStyle>
            <a:lvl1pPr algn="l">
              <a:defRPr sz="2200" spc="167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7640" y="1852967"/>
            <a:ext cx="9714982" cy="57182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7639" y="172721"/>
            <a:ext cx="9695452" cy="15259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9100" y="403293"/>
            <a:ext cx="9219386" cy="1194980"/>
          </a:xfrm>
          <a:prstGeom prst="rect">
            <a:avLst/>
          </a:prstGeom>
        </p:spPr>
        <p:txBody>
          <a:bodyPr vert="horz" lIns="101882" tIns="50941" rIns="101882" bIns="50941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1948281"/>
            <a:ext cx="9248682" cy="4995062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977" y="7203863"/>
            <a:ext cx="2346960" cy="31089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15D3D48-5C63-4CD0-B9D2-B4D2F496D790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7203863"/>
            <a:ext cx="3688080" cy="31089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58148" y="7202424"/>
            <a:ext cx="641263" cy="310896"/>
          </a:xfrm>
          <a:prstGeom prst="rect">
            <a:avLst/>
          </a:prstGeom>
          <a:ln w="19050">
            <a:noFill/>
          </a:ln>
        </p:spPr>
        <p:txBody>
          <a:bodyPr vert="horz" lIns="101882" tIns="50941" rIns="101882" bIns="50941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08FAEA7-0C3C-4CCF-BA6B-669D79158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ctr" defTabSz="1018824" rtl="0" eaLnBrk="1" latinLnBrk="0" hangingPunct="1">
        <a:spcBef>
          <a:spcPct val="0"/>
        </a:spcBef>
        <a:buNone/>
        <a:defRPr sz="3600" kern="1200" cap="all" spc="223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305647" indent="-254706" algn="l" defTabSz="1018824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200" kern="1200" spc="167" baseline="0">
          <a:solidFill>
            <a:schemeClr val="tx2"/>
          </a:solidFill>
          <a:latin typeface="+mn-lt"/>
          <a:ea typeface="+mn-ea"/>
          <a:cs typeface="+mn-cs"/>
        </a:defRPr>
      </a:lvl1pPr>
      <a:lvl2pPr marL="611295" indent="-203765" algn="l" defTabSz="1018824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2000" kern="1200" spc="111" baseline="0">
          <a:solidFill>
            <a:schemeClr val="tx2"/>
          </a:solidFill>
          <a:latin typeface="+mn-lt"/>
          <a:ea typeface="+mn-ea"/>
          <a:cs typeface="+mn-cs"/>
        </a:defRPr>
      </a:lvl2pPr>
      <a:lvl3pPr marL="916942" indent="-203765" algn="l" defTabSz="1018824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800" kern="1200" spc="111" baseline="0">
          <a:solidFill>
            <a:schemeClr val="tx2"/>
          </a:solidFill>
          <a:latin typeface="+mn-lt"/>
          <a:ea typeface="+mn-ea"/>
          <a:cs typeface="+mn-cs"/>
        </a:defRPr>
      </a:lvl3pPr>
      <a:lvl4pPr marL="1222589" indent="-203765" algn="l" defTabSz="1018824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426354" indent="-203765" algn="l" defTabSz="1018824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400" kern="1200" spc="111" baseline="0">
          <a:solidFill>
            <a:schemeClr val="tx2"/>
          </a:solidFill>
          <a:latin typeface="+mn-lt"/>
          <a:ea typeface="+mn-ea"/>
          <a:cs typeface="+mn-cs"/>
        </a:defRPr>
      </a:lvl5pPr>
      <a:lvl6pPr marL="1732002" indent="-203765" algn="l" defTabSz="1018824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300" kern="1200">
          <a:solidFill>
            <a:schemeClr val="tx2"/>
          </a:solidFill>
          <a:latin typeface="+mn-lt"/>
          <a:ea typeface="+mn-ea"/>
          <a:cs typeface="+mn-cs"/>
        </a:defRPr>
      </a:lvl6pPr>
      <a:lvl7pPr marL="2037649" indent="-203765" algn="l" defTabSz="1018824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300" kern="1200">
          <a:solidFill>
            <a:schemeClr val="tx2"/>
          </a:solidFill>
          <a:latin typeface="+mn-lt"/>
          <a:ea typeface="+mn-ea"/>
          <a:cs typeface="+mn-cs"/>
        </a:defRPr>
      </a:lvl7pPr>
      <a:lvl8pPr marL="2343296" indent="-203765" algn="l" defTabSz="1018824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300" kern="1200">
          <a:solidFill>
            <a:schemeClr val="tx2"/>
          </a:solidFill>
          <a:latin typeface="+mn-lt"/>
          <a:ea typeface="+mn-ea"/>
          <a:cs typeface="+mn-cs"/>
        </a:defRPr>
      </a:lvl8pPr>
      <a:lvl9pPr marL="2648944" indent="-203765" algn="l" defTabSz="1018824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3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gdk.pl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99806" y="381986"/>
            <a:ext cx="6541477" cy="724618"/>
          </a:xfrm>
        </p:spPr>
        <p:txBody>
          <a:bodyPr/>
          <a:lstStyle/>
          <a:p>
            <a:pPr algn="ctr"/>
            <a:r>
              <a:rPr lang="pl-PL" sz="4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Miejsko Gminny</a:t>
            </a:r>
            <a:r>
              <a:rPr lang="pl-PL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210984" y="1097222"/>
            <a:ext cx="6319762" cy="723806"/>
          </a:xfrm>
        </p:spPr>
        <p:txBody>
          <a:bodyPr/>
          <a:lstStyle/>
          <a:p>
            <a:pPr algn="ctr"/>
            <a:r>
              <a:rPr lang="pl-PL" sz="4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Dom  kultury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6634716" y="478820"/>
            <a:ext cx="3221665" cy="1062901"/>
          </a:xfrm>
        </p:spPr>
        <p:txBody>
          <a:bodyPr/>
          <a:lstStyle/>
          <a:p>
            <a:pPr algn="ctr"/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Im. Franciszka Kotuli 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Głogowie 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MAŁOPOLSKIM</a:t>
            </a:r>
            <a:endParaRPr lang="pl-PL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210984" y="2740138"/>
            <a:ext cx="6801199" cy="699671"/>
          </a:xfrm>
        </p:spPr>
        <p:txBody>
          <a:bodyPr/>
          <a:lstStyle/>
          <a:p>
            <a:pPr algn="ctr"/>
            <a:r>
              <a:rPr lang="pl-PL" sz="4400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DZIAŁALNOŚĆ MGDK </a:t>
            </a:r>
          </a:p>
          <a:p>
            <a:pPr algn="ctr"/>
            <a:r>
              <a:rPr lang="pl-PL" sz="4400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pl-PL" sz="4400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4400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  <a:p>
            <a:pPr algn="ctr"/>
            <a:endParaRPr lang="pl-PL" sz="4400" u="sng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4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przy ograniczeniach związanych z SARS-COV2</a:t>
            </a:r>
            <a:endParaRPr lang="pl-PL" sz="4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ymbol zastępczy tekstu 17"/>
          <p:cNvSpPr>
            <a:spLocks noGrp="1"/>
          </p:cNvSpPr>
          <p:nvPr>
            <p:ph type="body" sz="quarter" idx="16"/>
          </p:nvPr>
        </p:nvSpPr>
        <p:spPr>
          <a:xfrm>
            <a:off x="6763277" y="5821236"/>
            <a:ext cx="3317116" cy="90033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endParaRPr lang="pl-PL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560" y="2718223"/>
            <a:ext cx="2624555" cy="2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Łącznik prostoliniowy 18"/>
          <p:cNvCxnSpPr/>
          <p:nvPr/>
        </p:nvCxnSpPr>
        <p:spPr>
          <a:xfrm>
            <a:off x="7109560" y="1821028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24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Łącznik prostoliniowy 12"/>
          <p:cNvCxnSpPr/>
          <p:nvPr/>
        </p:nvCxnSpPr>
        <p:spPr>
          <a:xfrm>
            <a:off x="6686926" y="1754985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ytuł 1"/>
          <p:cNvSpPr txBox="1">
            <a:spLocks/>
          </p:cNvSpPr>
          <p:nvPr/>
        </p:nvSpPr>
        <p:spPr>
          <a:xfrm>
            <a:off x="227597" y="177243"/>
            <a:ext cx="9219386" cy="1238553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imprezy MGDK</a:t>
            </a:r>
            <a:endParaRPr lang="pl-PL" sz="4400" dirty="0"/>
          </a:p>
        </p:txBody>
      </p:sp>
      <p:pic>
        <p:nvPicPr>
          <p:cNvPr id="17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727" y="388227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533336" y="2187702"/>
            <a:ext cx="3525064" cy="576775"/>
          </a:xfrm>
        </p:spPr>
        <p:txBody>
          <a:bodyPr/>
          <a:lstStyle/>
          <a:p>
            <a:pPr algn="ctr"/>
            <a:r>
              <a:rPr lang="pl-PL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IMPREZY</a:t>
            </a:r>
            <a:br>
              <a:rPr lang="pl-PL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u="sng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(pomiędzy zamknięciem spowodowanym </a:t>
            </a:r>
            <a:br>
              <a:rPr lang="pl-PL" u="sng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SARS-COV2</a:t>
            </a:r>
            <a:r>
              <a:rPr lang="pl-PL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70848" y="1953038"/>
            <a:ext cx="6971061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Wyjazdowy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plener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AGT – Dzikowiec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Wystawa plenerowa AGT podczas Pikniku Rodzinnego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–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Caritas Budy Głogowskie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Spotkanie ZERiI + projekcja filmu – Sala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widowiskowa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MGDK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Wystawa malarstwa Jolanty Inglot – Sala wystaw MGDK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Plener AGT – Rajska Dolina Pogwizdów Stary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Koncert Łubu Dubu – Sala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widowiskowa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MGDK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Finisaż wystawy malarstwa Jolanty Inglot – Sala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Balowa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MGDK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Warsztaty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muzyczne – ŚDS Wysoka Głogowska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Mikołaj – ŚDS Wysoka Głogowska </a:t>
            </a:r>
            <a:endParaRPr lang="pl-PL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Spotkanie z Twórcą z AGT – ŚDS Wysoka Głogowska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Warsztaty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teatralne – ŚDS Wysoka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Głogowska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Konkurs Plastyczny „Mój Słodki Pączuś”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891" y="4421592"/>
            <a:ext cx="1850092" cy="261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0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Łącznik prostoliniowy 12"/>
          <p:cNvCxnSpPr/>
          <p:nvPr/>
        </p:nvCxnSpPr>
        <p:spPr>
          <a:xfrm>
            <a:off x="6768987" y="1759525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ytuł 1"/>
          <p:cNvSpPr txBox="1">
            <a:spLocks/>
          </p:cNvSpPr>
          <p:nvPr/>
        </p:nvSpPr>
        <p:spPr>
          <a:xfrm>
            <a:off x="596734" y="0"/>
            <a:ext cx="9219386" cy="1238553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imprezy MGDK</a:t>
            </a:r>
            <a:endParaRPr lang="pl-PL" sz="4400" dirty="0"/>
          </a:p>
        </p:txBody>
      </p:sp>
      <p:pic>
        <p:nvPicPr>
          <p:cNvPr id="17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412" y="348065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768987" y="2040326"/>
            <a:ext cx="3091310" cy="576775"/>
          </a:xfrm>
        </p:spPr>
        <p:txBody>
          <a:bodyPr/>
          <a:lstStyle/>
          <a:p>
            <a:pPr algn="ctr"/>
            <a:r>
              <a:rPr lang="pl-PL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IMPREZY</a:t>
            </a:r>
            <a:br>
              <a:rPr lang="pl-PL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u="sng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(pomiędzy zamknięciem spowodowanym </a:t>
            </a:r>
            <a:r>
              <a:rPr lang="pl-PL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SARS-COV2</a:t>
            </a:r>
            <a:r>
              <a:rPr lang="pl-PL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96222" y="1939495"/>
            <a:ext cx="7262413" cy="5529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Konkurs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Fotograficzny „Moja Walentynka – Mój Walenty”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Konkurs „Panna Marzanna – Pożegnanie Zimy”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Wystawa fotografii Łapaczy Chwil, czyli Kulturalnej Gildii Fotograficznej – Sala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wystaw MGDK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V Wystawa z cyklu „Poznaj Głogowskie Rękodzieło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”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– Maria Sadlej – Mała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Galeria MGDK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Wystawa prac AGT „W przestrzeniach okna” – Sala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Balowa MGDK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Wystawa pokonkursowa „Mój Słodki Pączuś” – Hol kinowy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Konkurs – Wielkanocny Stroik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Wystawa pokonkursowa „Moja Walentynka – Mój Walenty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”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– Hol kinowy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Projekcja filmu dla dzieci – Sala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widowiskowa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MGDK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Projekcja filmu dla starszych – Sala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widowiskowa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MGDK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Konkurs Plastyczny „Kobieta Oczami Kobiety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”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176" y="3865961"/>
            <a:ext cx="1694565" cy="225942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52" y="6125381"/>
            <a:ext cx="2028924" cy="134383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755" y="3272306"/>
            <a:ext cx="1917237" cy="127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3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Łącznik prostoliniowy 12"/>
          <p:cNvCxnSpPr/>
          <p:nvPr/>
        </p:nvCxnSpPr>
        <p:spPr>
          <a:xfrm>
            <a:off x="6790936" y="1881170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ytuł 1"/>
          <p:cNvSpPr txBox="1">
            <a:spLocks/>
          </p:cNvSpPr>
          <p:nvPr/>
        </p:nvSpPr>
        <p:spPr>
          <a:xfrm>
            <a:off x="582706" y="19173"/>
            <a:ext cx="9219386" cy="1238553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imprezy MGDK</a:t>
            </a:r>
            <a:endParaRPr lang="pl-PL" sz="4400" dirty="0"/>
          </a:p>
        </p:txBody>
      </p:sp>
      <p:pic>
        <p:nvPicPr>
          <p:cNvPr id="17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790936" y="1881170"/>
            <a:ext cx="3114756" cy="576775"/>
          </a:xfrm>
        </p:spPr>
        <p:txBody>
          <a:bodyPr/>
          <a:lstStyle/>
          <a:p>
            <a:pPr algn="ctr"/>
            <a:r>
              <a:rPr lang="pl-PL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IMPREZY</a:t>
            </a:r>
            <a:br>
              <a:rPr lang="pl-PL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u="sng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(pomiędzy zamknięciem spowodowanym </a:t>
            </a:r>
            <a:r>
              <a:rPr lang="pl-PL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SARS-COV2</a:t>
            </a:r>
            <a:r>
              <a:rPr lang="pl-PL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9196" y="2169558"/>
            <a:ext cx="738791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Warsztaty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rękodzieła – ŚDS Wysoka Głogowska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Konkurs Malarsko – Fotograficzny „Przejścia”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Projekcja filmu dla dzieci – Sala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widowiskowa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MGDK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Projekcja filmu dla starszych – Sala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widowiskowa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MGDK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Warsztaty fotograficzne – ŚDS Wysoka Głogowska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Warsztaty plastyczne – ŚDS Wysoka Głogowska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Wystawa pokonkursowa „Kobieta Oczami Kobiety” – Sala wystaw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Wystawa pokonkursowa „Panna Marzanna – Pożegnanie Zimy”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–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Mała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Galeria MGDK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Wystawa pokonkursowa „Przejścia” –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przejścia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w MGDK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Wystawa pokonkursowa – Wielkanocny stroik – Sala 112 MGDK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Konkurs rękodzielniczy – „Ptasie osiedle w parku Grabina”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Konkurs rękodzielniczy – „Ptasia stołówka”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Konkurs – Polskie stroje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ludowe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902" y="4008602"/>
            <a:ext cx="1254061" cy="187892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610" y="5786309"/>
            <a:ext cx="2519082" cy="167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0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2"/>
          </p:nvPr>
        </p:nvSpPr>
        <p:spPr>
          <a:xfrm>
            <a:off x="427769" y="545691"/>
            <a:ext cx="5723440" cy="575186"/>
          </a:xfrm>
        </p:spPr>
        <p:txBody>
          <a:bodyPr/>
          <a:lstStyle/>
          <a:p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</a:p>
        </p:txBody>
      </p:sp>
      <p:sp>
        <p:nvSpPr>
          <p:cNvPr id="23" name="Symbol zastępczy tekstu 8"/>
          <p:cNvSpPr>
            <a:spLocks noGrp="1"/>
          </p:cNvSpPr>
          <p:nvPr>
            <p:ph type="body" sz="quarter" idx="14"/>
          </p:nvPr>
        </p:nvSpPr>
        <p:spPr>
          <a:xfrm>
            <a:off x="140679" y="1959929"/>
            <a:ext cx="6710285" cy="553517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endParaRPr lang="pl-PL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093" indent="-45709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 wystawa z cyklu: „Poznaj Głogowskie rękodzieło” – Karolina Duda – Mała Galeria</a:t>
            </a:r>
          </a:p>
          <a:p>
            <a:pPr marL="457093" indent="-45709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fotografii grafiki komputerowej Kamili Kłeczek </a:t>
            </a:r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093" lvl="0" indent="-45709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plenerowa AGT podczas Pikniku Rodzinnego – Caritas Budy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Głogowskie</a:t>
            </a:r>
          </a:p>
          <a:p>
            <a:pPr marL="457093" indent="-45709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malarstwa Jolanty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Inglot</a:t>
            </a:r>
          </a:p>
          <a:p>
            <a:pPr marL="457093" indent="-45709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poplenerowa – obrazy namalowane na plenerze w Dzikowcu. </a:t>
            </a:r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Łącznik prostoliniowy 12"/>
          <p:cNvCxnSpPr/>
          <p:nvPr/>
        </p:nvCxnSpPr>
        <p:spPr>
          <a:xfrm>
            <a:off x="6839121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 txBox="1">
            <a:spLocks/>
          </p:cNvSpPr>
          <p:nvPr/>
        </p:nvSpPr>
        <p:spPr>
          <a:xfrm>
            <a:off x="180751" y="565150"/>
            <a:ext cx="7228233" cy="766156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pl-PL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Wystawy MGDK</a:t>
            </a:r>
            <a:endParaRPr lang="pl-PL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6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12620" y="4693326"/>
            <a:ext cx="2957584" cy="576775"/>
          </a:xfrm>
        </p:spPr>
        <p:txBody>
          <a:bodyPr/>
          <a:lstStyle/>
          <a:p>
            <a:pPr algn="ctr"/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Wystawy </a:t>
            </a: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8513" y="5162535"/>
            <a:ext cx="1691540" cy="238563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219" y="1897157"/>
            <a:ext cx="1544065" cy="223031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63" y="2236948"/>
            <a:ext cx="1640541" cy="230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6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2"/>
          </p:nvPr>
        </p:nvSpPr>
        <p:spPr>
          <a:xfrm>
            <a:off x="427769" y="545691"/>
            <a:ext cx="5723440" cy="575186"/>
          </a:xfrm>
        </p:spPr>
        <p:txBody>
          <a:bodyPr/>
          <a:lstStyle/>
          <a:p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</a:p>
        </p:txBody>
      </p:sp>
      <p:sp>
        <p:nvSpPr>
          <p:cNvPr id="23" name="Symbol zastępczy tekstu 8"/>
          <p:cNvSpPr>
            <a:spLocks noGrp="1"/>
          </p:cNvSpPr>
          <p:nvPr>
            <p:ph type="body" sz="quarter" idx="14"/>
          </p:nvPr>
        </p:nvSpPr>
        <p:spPr>
          <a:xfrm>
            <a:off x="140679" y="1920022"/>
            <a:ext cx="7344850" cy="553517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endParaRPr lang="pl-PL" sz="2000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093" indent="-45709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rękodzieła pt.: „Drzewko szczęścia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457093" indent="-45709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fotografii „Łapaczy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chwil” w „Arenie sztuki” w G2A Arena w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Jasionce</a:t>
            </a:r>
            <a:endParaRPr lang="pl-PL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093" indent="-45709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malarstwa Bogusława Reguły</a:t>
            </a:r>
          </a:p>
          <a:p>
            <a:pPr marL="457093" indent="-45709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z cyklu „Poznaj Głogowskie Rękodzieło” </a:t>
            </a:r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–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Maria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Sadlej</a:t>
            </a:r>
          </a:p>
          <a:p>
            <a:pPr marL="457093" indent="-45709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prac AGT 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„W przestrzeniach Okna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457093" indent="-45709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pokonkursowa „Mój Słodki Pączuś” </a:t>
            </a:r>
          </a:p>
          <a:p>
            <a:pPr marL="457093" indent="-45709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fotografii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Moja Walentynka- Mój Walenty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457093" indent="-45709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pokonkursowa „Wielkanocny stroik”</a:t>
            </a:r>
          </a:p>
          <a:p>
            <a:pPr>
              <a:lnSpc>
                <a:spcPct val="150000"/>
              </a:lnSpc>
            </a:pPr>
            <a:endParaRPr lang="pl-PL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l-PL" sz="2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093" indent="-457093">
              <a:lnSpc>
                <a:spcPct val="100000"/>
              </a:lnSpc>
              <a:buFont typeface="+mj-lt"/>
              <a:buAutoNum type="arabicPeriod"/>
            </a:pPr>
            <a:endParaRPr lang="pl-PL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Łącznik prostoliniowy 12"/>
          <p:cNvCxnSpPr/>
          <p:nvPr/>
        </p:nvCxnSpPr>
        <p:spPr>
          <a:xfrm>
            <a:off x="7251497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003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 txBox="1">
            <a:spLocks/>
          </p:cNvSpPr>
          <p:nvPr/>
        </p:nvSpPr>
        <p:spPr>
          <a:xfrm>
            <a:off x="180752" y="565150"/>
            <a:ext cx="6670212" cy="766156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l-PL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Wystawy MGDK</a:t>
            </a:r>
            <a:endParaRPr lang="pl-PL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dirty="0"/>
          </a:p>
        </p:txBody>
      </p:sp>
      <p:sp>
        <p:nvSpPr>
          <p:cNvPr id="16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12620" y="4202919"/>
            <a:ext cx="2957584" cy="576775"/>
          </a:xfrm>
        </p:spPr>
        <p:txBody>
          <a:bodyPr/>
          <a:lstStyle/>
          <a:p>
            <a:pPr algn="ctr"/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Wystawy </a:t>
            </a: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76" y="4691537"/>
            <a:ext cx="1786679" cy="248099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29" y="1770208"/>
            <a:ext cx="1613648" cy="233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7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2"/>
          </p:nvPr>
        </p:nvSpPr>
        <p:spPr>
          <a:xfrm>
            <a:off x="427769" y="545691"/>
            <a:ext cx="5723440" cy="575186"/>
          </a:xfrm>
        </p:spPr>
        <p:txBody>
          <a:bodyPr/>
          <a:lstStyle/>
          <a:p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</a:p>
        </p:txBody>
      </p:sp>
      <p:sp>
        <p:nvSpPr>
          <p:cNvPr id="23" name="Symbol zastępczy tekstu 8"/>
          <p:cNvSpPr>
            <a:spLocks noGrp="1"/>
          </p:cNvSpPr>
          <p:nvPr>
            <p:ph type="body" sz="quarter" idx="14"/>
          </p:nvPr>
        </p:nvSpPr>
        <p:spPr>
          <a:xfrm>
            <a:off x="183189" y="1918251"/>
            <a:ext cx="6802402" cy="5535171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pl-PL" sz="2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093" indent="-457093">
              <a:lnSpc>
                <a:spcPct val="100000"/>
              </a:lnSpc>
              <a:buFont typeface="+mj-lt"/>
              <a:buAutoNum type="arabicPeriod"/>
            </a:pPr>
            <a:endParaRPr lang="pl-PL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Łącznik prostoliniowy 12"/>
          <p:cNvCxnSpPr/>
          <p:nvPr/>
        </p:nvCxnSpPr>
        <p:spPr>
          <a:xfrm>
            <a:off x="6839121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ytuł 1"/>
          <p:cNvSpPr txBox="1">
            <a:spLocks/>
          </p:cNvSpPr>
          <p:nvPr/>
        </p:nvSpPr>
        <p:spPr>
          <a:xfrm>
            <a:off x="-177836" y="565150"/>
            <a:ext cx="6670212" cy="766156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Wystawy MGDK</a:t>
            </a:r>
            <a:endParaRPr lang="pl-PL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dirty="0"/>
          </a:p>
        </p:txBody>
      </p:sp>
      <p:sp>
        <p:nvSpPr>
          <p:cNvPr id="16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912620" y="4405254"/>
            <a:ext cx="2957584" cy="576775"/>
          </a:xfrm>
        </p:spPr>
        <p:txBody>
          <a:bodyPr/>
          <a:lstStyle/>
          <a:p>
            <a:pPr algn="ctr"/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Wystawy </a:t>
            </a: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73423" y="2119707"/>
            <a:ext cx="65656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093" indent="-45709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pokonkursowa „Kobieta Oczami Kobiety”</a:t>
            </a:r>
          </a:p>
          <a:p>
            <a:pPr marL="457093" indent="-45709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pokonkursowa „Panna Marzanna – Pożegnanie Zimy” </a:t>
            </a:r>
          </a:p>
          <a:p>
            <a:pPr marL="457093" indent="-45709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pokonkursowa „Przejścia” </a:t>
            </a:r>
            <a:endParaRPr lang="pl-PL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pokonkursowa – Wielkanocny stroik</a:t>
            </a:r>
          </a:p>
          <a:p>
            <a:pPr marL="457093" indent="-45709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44" y="4841446"/>
            <a:ext cx="1763777" cy="249489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41" y="1838482"/>
            <a:ext cx="1619097" cy="239891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100" y="5052969"/>
            <a:ext cx="1672659" cy="2416063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048" y="5153869"/>
            <a:ext cx="1631653" cy="2356833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547" y="4454379"/>
            <a:ext cx="1575937" cy="222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3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180752" y="393312"/>
            <a:ext cx="6670212" cy="766156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KONKURSY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mgdk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dirty="0"/>
          </a:p>
        </p:txBody>
      </p:sp>
      <p:cxnSp>
        <p:nvCxnSpPr>
          <p:cNvPr id="5" name="Łącznik prostoliniowy 4"/>
          <p:cNvCxnSpPr/>
          <p:nvPr/>
        </p:nvCxnSpPr>
        <p:spPr>
          <a:xfrm>
            <a:off x="6839121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tekstu 17"/>
          <p:cNvSpPr txBox="1">
            <a:spLocks/>
          </p:cNvSpPr>
          <p:nvPr/>
        </p:nvSpPr>
        <p:spPr>
          <a:xfrm>
            <a:off x="6888874" y="5231238"/>
            <a:ext cx="2957584" cy="576775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941" indent="0" algn="ctr">
              <a:buNone/>
            </a:pP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tekstu 17"/>
          <p:cNvSpPr txBox="1">
            <a:spLocks/>
          </p:cNvSpPr>
          <p:nvPr/>
        </p:nvSpPr>
        <p:spPr>
          <a:xfrm>
            <a:off x="6869919" y="4090029"/>
            <a:ext cx="2995494" cy="928538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941" indent="0" algn="ctr">
              <a:buNone/>
            </a:pP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KONKURSY </a:t>
            </a: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ymbol zastępczy tekstu 8"/>
          <p:cNvSpPr txBox="1">
            <a:spLocks/>
          </p:cNvSpPr>
          <p:nvPr/>
        </p:nvSpPr>
        <p:spPr>
          <a:xfrm>
            <a:off x="168908" y="1833110"/>
            <a:ext cx="6670213" cy="5939290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pl-PL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ymbol zastępczy tekstu 8"/>
          <p:cNvSpPr txBox="1">
            <a:spLocks/>
          </p:cNvSpPr>
          <p:nvPr/>
        </p:nvSpPr>
        <p:spPr>
          <a:xfrm>
            <a:off x="183189" y="1918251"/>
            <a:ext cx="6710285" cy="5535171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OGÓLNOPOLSKI KONKURS MALARSKI</a:t>
            </a:r>
          </a:p>
          <a:p>
            <a:pPr marL="50941" indent="0">
              <a:buNone/>
            </a:pP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„W walce z niewidzialnym”</a:t>
            </a:r>
          </a:p>
          <a:p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Konkurs plastyczny </a:t>
            </a:r>
          </a:p>
          <a:p>
            <a:pPr marL="50941" indent="0">
              <a:buNone/>
            </a:pP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„Mój słodki pączuś”</a:t>
            </a:r>
          </a:p>
          <a:p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KONKURS PLASTYCZNO–RĘKODZIELNICZY – „Panna Marzanna – pożegnanie zimy”</a:t>
            </a:r>
          </a:p>
          <a:p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KONKURS FOTOGRAFICZNY </a:t>
            </a:r>
          </a:p>
          <a:p>
            <a:pPr marL="50941" indent="0">
              <a:buNone/>
            </a:pP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„Moja Walentynka, mój Walenty”</a:t>
            </a:r>
          </a:p>
          <a:p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KONKURS PLASTYCZNY</a:t>
            </a:r>
          </a:p>
          <a:p>
            <a:pPr marL="50941" indent="0">
              <a:buNone/>
            </a:pP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„Kobieta oczami kobiety”</a:t>
            </a:r>
          </a:p>
          <a:p>
            <a:endParaRPr lang="pl-PL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111" y="1849230"/>
            <a:ext cx="1599106" cy="230982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575" y="1735146"/>
            <a:ext cx="1664797" cy="2354883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477" y="5018567"/>
            <a:ext cx="1672190" cy="236534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700" y="4651799"/>
            <a:ext cx="1667791" cy="2312427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54" y="4848812"/>
            <a:ext cx="1672626" cy="236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8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180752" y="393312"/>
            <a:ext cx="6670212" cy="766156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KONKURSY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mgdk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dirty="0"/>
          </a:p>
        </p:txBody>
      </p:sp>
      <p:cxnSp>
        <p:nvCxnSpPr>
          <p:cNvPr id="5" name="Łącznik prostoliniowy 4"/>
          <p:cNvCxnSpPr/>
          <p:nvPr/>
        </p:nvCxnSpPr>
        <p:spPr>
          <a:xfrm>
            <a:off x="6839121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tekstu 17"/>
          <p:cNvSpPr txBox="1">
            <a:spLocks/>
          </p:cNvSpPr>
          <p:nvPr/>
        </p:nvSpPr>
        <p:spPr>
          <a:xfrm>
            <a:off x="6888874" y="5231238"/>
            <a:ext cx="2957584" cy="576775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941" indent="0" algn="ctr">
              <a:buNone/>
            </a:pP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tekstu 17"/>
          <p:cNvSpPr txBox="1">
            <a:spLocks/>
          </p:cNvSpPr>
          <p:nvPr/>
        </p:nvSpPr>
        <p:spPr>
          <a:xfrm>
            <a:off x="6869919" y="4090029"/>
            <a:ext cx="2995494" cy="928538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941" indent="0" algn="ctr">
              <a:buNone/>
            </a:pP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KONKURSY</a:t>
            </a: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ymbol zastępczy tekstu 8"/>
          <p:cNvSpPr txBox="1">
            <a:spLocks/>
          </p:cNvSpPr>
          <p:nvPr/>
        </p:nvSpPr>
        <p:spPr>
          <a:xfrm>
            <a:off x="168908" y="1833110"/>
            <a:ext cx="6670213" cy="5939290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pl-PL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ymbol zastępczy tekstu 8"/>
          <p:cNvSpPr txBox="1">
            <a:spLocks/>
          </p:cNvSpPr>
          <p:nvPr/>
        </p:nvSpPr>
        <p:spPr>
          <a:xfrm>
            <a:off x="183189" y="1918251"/>
            <a:ext cx="6710285" cy="5535171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KONKURS MALARSKO–FOTOGRAFICZNY</a:t>
            </a:r>
          </a:p>
          <a:p>
            <a:pPr marL="50941" indent="0">
              <a:buNone/>
            </a:pP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„Przejścia”</a:t>
            </a:r>
          </a:p>
          <a:p>
            <a:pPr marL="50941" indent="0">
              <a:buNone/>
            </a:pPr>
            <a:endParaRPr lang="pl-PL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KONKURS RĘKODZIELNICZY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941" indent="0">
              <a:buNone/>
            </a:pP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„Wielkanocny stroik”</a:t>
            </a:r>
          </a:p>
          <a:p>
            <a:pPr marL="50941" indent="0">
              <a:buNone/>
            </a:pPr>
            <a:endParaRPr lang="pl-PL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KONKURS RĘKODZIELNICZY </a:t>
            </a:r>
          </a:p>
          <a:p>
            <a:pPr marL="50941" indent="0">
              <a:buNone/>
            </a:pP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 „Ptasie osiedle w parku Grabina”</a:t>
            </a:r>
          </a:p>
          <a:p>
            <a:pPr marL="50941" indent="0">
              <a:buNone/>
            </a:pPr>
            <a:endParaRPr lang="pl-PL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KONKURS RĘKODZIELNICZY</a:t>
            </a:r>
          </a:p>
          <a:p>
            <a:pPr marL="50941" indent="0">
              <a:buNone/>
            </a:pP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„Ptasia stołówka”</a:t>
            </a:r>
          </a:p>
          <a:p>
            <a:pPr marL="50941" indent="0">
              <a:buNone/>
            </a:pPr>
            <a:endParaRPr lang="pl-PL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OGÓLNOPOLSKI KONKURS PLASTYCZNY</a:t>
            </a:r>
          </a:p>
          <a:p>
            <a:pPr marL="50941" indent="0">
              <a:buNone/>
            </a:pP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„Polskie stroje ludowe”</a:t>
            </a:r>
          </a:p>
          <a:p>
            <a:pPr>
              <a:buFontTx/>
              <a:buChar char="-"/>
            </a:pPr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420" y="4912260"/>
            <a:ext cx="1905872" cy="254116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309" y="1701251"/>
            <a:ext cx="1791584" cy="2388778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37" y="3375618"/>
            <a:ext cx="1864215" cy="262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5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212650" y="393312"/>
            <a:ext cx="7623200" cy="1063654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PLENERY ARTYSTYCZNE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MGDK</a:t>
            </a:r>
            <a:endParaRPr lang="pl-PL" dirty="0"/>
          </a:p>
        </p:txBody>
      </p:sp>
      <p:cxnSp>
        <p:nvCxnSpPr>
          <p:cNvPr id="5" name="Łącznik prostoliniowy 4"/>
          <p:cNvCxnSpPr/>
          <p:nvPr/>
        </p:nvCxnSpPr>
        <p:spPr>
          <a:xfrm>
            <a:off x="6839121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tekstu 17"/>
          <p:cNvSpPr txBox="1">
            <a:spLocks/>
          </p:cNvSpPr>
          <p:nvPr/>
        </p:nvSpPr>
        <p:spPr>
          <a:xfrm>
            <a:off x="6850676" y="4338486"/>
            <a:ext cx="2995494" cy="928538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941" indent="0" algn="ctr">
              <a:buNone/>
            </a:pP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PLENERY </a:t>
            </a: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tekstu 8"/>
          <p:cNvSpPr txBox="1">
            <a:spLocks/>
          </p:cNvSpPr>
          <p:nvPr/>
        </p:nvSpPr>
        <p:spPr>
          <a:xfrm>
            <a:off x="168908" y="1833110"/>
            <a:ext cx="6670213" cy="5939290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683" indent="-28568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12649" y="1955660"/>
            <a:ext cx="65019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Plener malarski Aktywnej Grupy Twórców + Goście</a:t>
            </a:r>
            <a:b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„Malujemy Dworek </a:t>
            </a:r>
            <a:r>
              <a:rPr lang="pl-P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Błotnickich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w Dzikowcu” </a:t>
            </a:r>
            <a:b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pl-PL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Plener AGT – Rajska Dolina w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Pogwizdowie Starym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Plener fotograficzny „Łapaczy chwil”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portret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zrobiony </a:t>
            </a:r>
            <a:endParaRPr lang="pl-PL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w Głogowie Młp.</a:t>
            </a:r>
          </a:p>
          <a:p>
            <a:endParaRPr lang="pl-PL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Plener fotograficzny „Łapaczy chwil”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wieczór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wsi </a:t>
            </a:r>
            <a:b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Hucisko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696" y="1955660"/>
            <a:ext cx="2625454" cy="173893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958" y="4884142"/>
            <a:ext cx="3971365" cy="263038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325" y="5311645"/>
            <a:ext cx="3376716" cy="223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1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411" y="37022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212650" y="393312"/>
            <a:ext cx="7970058" cy="1063654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FILMY - GŁOGOWSKA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KULTURA 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CZASACH ZARAZY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Łącznik prostoliniowy 4"/>
          <p:cNvCxnSpPr/>
          <p:nvPr/>
        </p:nvCxnSpPr>
        <p:spPr>
          <a:xfrm>
            <a:off x="6839121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tekstu 17"/>
          <p:cNvSpPr txBox="1">
            <a:spLocks/>
          </p:cNvSpPr>
          <p:nvPr/>
        </p:nvSpPr>
        <p:spPr>
          <a:xfrm>
            <a:off x="6893665" y="4693326"/>
            <a:ext cx="2995494" cy="928538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941" indent="0" algn="ctr">
              <a:buNone/>
            </a:pP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tekstu 8"/>
          <p:cNvSpPr txBox="1">
            <a:spLocks/>
          </p:cNvSpPr>
          <p:nvPr/>
        </p:nvSpPr>
        <p:spPr>
          <a:xfrm>
            <a:off x="168908" y="1833110"/>
            <a:ext cx="6670213" cy="5939290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683" indent="-28568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ymbol zastępczy tekstu 8"/>
          <p:cNvSpPr txBox="1">
            <a:spLocks/>
          </p:cNvSpPr>
          <p:nvPr/>
        </p:nvSpPr>
        <p:spPr>
          <a:xfrm>
            <a:off x="183189" y="1918251"/>
            <a:ext cx="6710285" cy="5535171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Rękodzieło – Kolorowa sól</a:t>
            </a:r>
          </a:p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Znane i nieznane nieznanych i znanych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Jan Brzechwa</a:t>
            </a:r>
          </a:p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–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Poznaj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Głogowskie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Rękodzieło</a:t>
            </a:r>
            <a:b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decoupage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Karolina Duda </a:t>
            </a:r>
          </a:p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karykatur – Tomasz Koba</a:t>
            </a:r>
          </a:p>
          <a:p>
            <a:r>
              <a:rPr lang="pl-PL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Klechdowanie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Dziwne zdarzenie w Rudnej Małej</a:t>
            </a:r>
          </a:p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Rzeki szum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Ryszard Szymański</a:t>
            </a:r>
          </a:p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Papierowe inspiracje – Laurka na Dzień Matki</a:t>
            </a:r>
          </a:p>
          <a:p>
            <a:r>
              <a:rPr lang="pl-PL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Klechdowanie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O głupim Janiczku</a:t>
            </a:r>
          </a:p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Rękodzieło dla dzieci – Kwiaty dla mamy</a:t>
            </a:r>
          </a:p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Spotkanie z artystą – Tomasz </a:t>
            </a:r>
            <a:r>
              <a:rPr lang="pl-PL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ArtystaTom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Tomasz Koba</a:t>
            </a:r>
          </a:p>
          <a:p>
            <a:r>
              <a:rPr lang="pl-PL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Klechdowanie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Skarb</a:t>
            </a:r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479" y="2311937"/>
            <a:ext cx="2861865" cy="404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3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99806" y="381986"/>
            <a:ext cx="6541477" cy="724618"/>
          </a:xfrm>
        </p:spPr>
        <p:txBody>
          <a:bodyPr/>
          <a:lstStyle/>
          <a:p>
            <a:pPr algn="ctr"/>
            <a:r>
              <a:rPr lang="pl-PL" sz="4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Miejsko Gminny</a:t>
            </a:r>
            <a:r>
              <a:rPr lang="pl-PL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210984" y="1097222"/>
            <a:ext cx="6319762" cy="723806"/>
          </a:xfrm>
        </p:spPr>
        <p:txBody>
          <a:bodyPr/>
          <a:lstStyle/>
          <a:p>
            <a:pPr algn="ctr"/>
            <a:r>
              <a:rPr lang="pl-PL" sz="4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Dom  kultury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6634716" y="478820"/>
            <a:ext cx="3221665" cy="1062901"/>
          </a:xfrm>
        </p:spPr>
        <p:txBody>
          <a:bodyPr/>
          <a:lstStyle/>
          <a:p>
            <a:pPr algn="ctr"/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Im. Franciszka Kotuli 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Głogowie 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MAŁOPOLSKIM</a:t>
            </a:r>
            <a:endParaRPr lang="pl-PL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394111" y="2018552"/>
            <a:ext cx="6445010" cy="699671"/>
          </a:xfrm>
        </p:spPr>
        <p:txBody>
          <a:bodyPr/>
          <a:lstStyle/>
          <a:p>
            <a:pPr algn="ctr"/>
            <a:r>
              <a:rPr lang="pl-PL" sz="4400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DZIAŁALNOŚĆ </a:t>
            </a:r>
          </a:p>
          <a:p>
            <a:pPr algn="ctr"/>
            <a:r>
              <a:rPr lang="pl-PL" sz="4400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pl-PL" sz="4400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4400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  <a:p>
            <a:pPr algn="ctr"/>
            <a:r>
              <a:rPr lang="pl-PL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(pomiędzy zamknięciem spowodowanym </a:t>
            </a:r>
            <a:br>
              <a:rPr lang="pl-PL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SARS-COV2)</a:t>
            </a:r>
            <a:endParaRPr lang="pl-PL" sz="40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ymbol zastępczy tekstu 17"/>
          <p:cNvSpPr>
            <a:spLocks noGrp="1"/>
          </p:cNvSpPr>
          <p:nvPr>
            <p:ph type="body" sz="quarter" idx="16"/>
          </p:nvPr>
        </p:nvSpPr>
        <p:spPr>
          <a:xfrm>
            <a:off x="6763277" y="5821236"/>
            <a:ext cx="3317116" cy="90033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endParaRPr lang="pl-PL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560" y="2718223"/>
            <a:ext cx="2624555" cy="2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Łącznik prostoliniowy 18"/>
          <p:cNvCxnSpPr/>
          <p:nvPr/>
        </p:nvCxnSpPr>
        <p:spPr>
          <a:xfrm>
            <a:off x="6839121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/>
          <p:cNvSpPr/>
          <p:nvPr/>
        </p:nvSpPr>
        <p:spPr>
          <a:xfrm>
            <a:off x="299484" y="5149636"/>
            <a:ext cx="68100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 ZAJĘĆ </a:t>
            </a:r>
          </a:p>
          <a:p>
            <a:pPr algn="ctr"/>
            <a:r>
              <a:rPr lang="pl-PL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TYGODNIOWO</a:t>
            </a:r>
            <a:endParaRPr lang="pl-PL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5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032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212650" y="393312"/>
            <a:ext cx="7946612" cy="1063654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FILMY - GŁOGOWSKA KULTURA 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CZASACH ZARAZY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Łącznik prostoliniowy 4"/>
          <p:cNvCxnSpPr/>
          <p:nvPr/>
        </p:nvCxnSpPr>
        <p:spPr>
          <a:xfrm>
            <a:off x="6839121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tekstu 17"/>
          <p:cNvSpPr txBox="1">
            <a:spLocks/>
          </p:cNvSpPr>
          <p:nvPr/>
        </p:nvSpPr>
        <p:spPr>
          <a:xfrm>
            <a:off x="6893665" y="4693326"/>
            <a:ext cx="2995494" cy="928538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941" indent="0" algn="ctr">
              <a:buNone/>
            </a:pP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tekstu 8"/>
          <p:cNvSpPr txBox="1">
            <a:spLocks/>
          </p:cNvSpPr>
          <p:nvPr/>
        </p:nvSpPr>
        <p:spPr>
          <a:xfrm>
            <a:off x="168908" y="1833110"/>
            <a:ext cx="6670213" cy="5939290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683" indent="-28568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ymbol zastępczy tekstu 8"/>
          <p:cNvSpPr txBox="1">
            <a:spLocks/>
          </p:cNvSpPr>
          <p:nvPr/>
        </p:nvSpPr>
        <p:spPr>
          <a:xfrm>
            <a:off x="183189" y="1918251"/>
            <a:ext cx="6710285" cy="5535171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Wspomnień czar – 06.12.2017 r. – </a:t>
            </a:r>
            <a:r>
              <a:rPr lang="pl-PL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Antynuda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Słocinie</a:t>
            </a:r>
          </a:p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Wspomnień czar – 14.06.2019 r. –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Ufo </a:t>
            </a:r>
            <a:b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nad szopką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Wyprawa</a:t>
            </a:r>
          </a:p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Wspomnień czar – 25.11.2018 r. – Paweł Piekarczyk – Koncert</a:t>
            </a:r>
          </a:p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Wspomnień czar – 14.06.2019 –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Hrabia </a:t>
            </a:r>
            <a:b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von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Trupki – Adam</a:t>
            </a:r>
          </a:p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Rękodzieło – Drzewko szczęścia</a:t>
            </a:r>
          </a:p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Muzyczny kącik Joli i Tadka – Cud i miód</a:t>
            </a:r>
          </a:p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Spotkanie z artystą – Małgorzata Grodecka</a:t>
            </a:r>
          </a:p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Muzyczny kącik Joli i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adka – Sprzątanie świata</a:t>
            </a:r>
          </a:p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Wspomnień czar –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22.06.2013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Sobótka </a:t>
            </a:r>
            <a:b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czyli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 robić w Noc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Kupały</a:t>
            </a:r>
            <a:endParaRPr lang="pl-PL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Muzyczny kącik Joli i Tadka – Poznałem ją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sąsiedniej ulicy</a:t>
            </a:r>
          </a:p>
          <a:p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121" y="2480298"/>
            <a:ext cx="1526911" cy="220553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52" y="3382582"/>
            <a:ext cx="1464695" cy="211567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712" y="5017975"/>
            <a:ext cx="1499320" cy="216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5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029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212649" y="393312"/>
            <a:ext cx="7981781" cy="1063654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FILMY - GŁOGOWSKA KULTURA 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CZASACH ZARAZY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Łącznik prostoliniowy 4"/>
          <p:cNvCxnSpPr/>
          <p:nvPr/>
        </p:nvCxnSpPr>
        <p:spPr>
          <a:xfrm>
            <a:off x="6839121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tekstu 17"/>
          <p:cNvSpPr txBox="1">
            <a:spLocks/>
          </p:cNvSpPr>
          <p:nvPr/>
        </p:nvSpPr>
        <p:spPr>
          <a:xfrm>
            <a:off x="6893665" y="4693326"/>
            <a:ext cx="2995494" cy="928538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941" indent="0" algn="ctr">
              <a:buNone/>
            </a:pP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tekstu 8"/>
          <p:cNvSpPr txBox="1">
            <a:spLocks/>
          </p:cNvSpPr>
          <p:nvPr/>
        </p:nvSpPr>
        <p:spPr>
          <a:xfrm>
            <a:off x="168908" y="1833110"/>
            <a:ext cx="6670213" cy="5939290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683" indent="-28568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ymbol zastępczy tekstu 8"/>
          <p:cNvSpPr txBox="1">
            <a:spLocks/>
          </p:cNvSpPr>
          <p:nvPr/>
        </p:nvSpPr>
        <p:spPr>
          <a:xfrm>
            <a:off x="183189" y="1918251"/>
            <a:ext cx="6710285" cy="5535171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Muzyczny kącik Joli i Tadka –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ety!</a:t>
            </a:r>
          </a:p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Spotkanie z artystą – Felicja Mroczka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z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bliska</a:t>
            </a:r>
          </a:p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Spotkanie z artystą – Ludwika Dulska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z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bliska</a:t>
            </a:r>
          </a:p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Papierowe inspiracje – Lew</a:t>
            </a:r>
          </a:p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–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Drzewko szczęścia</a:t>
            </a:r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Wspomnień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czar – Charytatywny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Koncert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Mikołajkowy – Wspominamy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pomagamy</a:t>
            </a:r>
          </a:p>
          <a:p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Wspomnień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czar – Kolędy – Łubu Dubu</a:t>
            </a:r>
            <a:b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Antynuda </a:t>
            </a:r>
          </a:p>
          <a:p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Wspomnień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czar – Gminny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Wieczór Kolęd 2020 </a:t>
            </a:r>
          </a:p>
          <a:p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Warsztaty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rękodzieła – Świąteczne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stroiki </a:t>
            </a:r>
          </a:p>
          <a:p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Wspomnień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czar – </a:t>
            </a:r>
            <a:r>
              <a:rPr lang="pl-PL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Antynuda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Widowisko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obrzędowe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Przychodzimy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kolędzie</a:t>
            </a:r>
            <a:endParaRPr lang="pl-PL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Wspomnień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czar – Orszak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Trzech Króli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Głogowie Małopolskim 2014-2020 </a:t>
            </a:r>
          </a:p>
          <a:p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118" y="2526788"/>
            <a:ext cx="1499911" cy="216653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199" y="3620335"/>
            <a:ext cx="1485678" cy="2145981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120" y="4948702"/>
            <a:ext cx="1499911" cy="216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6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455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212650" y="393312"/>
            <a:ext cx="8107800" cy="1063654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>
                <a:latin typeface="Times New Roman" panose="02020603050405020304" pitchFamily="18" charset="0"/>
                <a:cs typeface="Times New Roman" panose="02020603050405020304" pitchFamily="18" charset="0"/>
              </a:rPr>
              <a:t>FILMY - GŁOGOWSKA KULTURA </a:t>
            </a:r>
          </a:p>
          <a:p>
            <a:r>
              <a:rPr lang="pl-PL">
                <a:latin typeface="Times New Roman" panose="02020603050405020304" pitchFamily="18" charset="0"/>
                <a:cs typeface="Times New Roman" panose="02020603050405020304" pitchFamily="18" charset="0"/>
              </a:rPr>
              <a:t>W CZASACH ZARAZY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Łącznik prostoliniowy 4"/>
          <p:cNvCxnSpPr/>
          <p:nvPr/>
        </p:nvCxnSpPr>
        <p:spPr>
          <a:xfrm>
            <a:off x="6839121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tekstu 17"/>
          <p:cNvSpPr txBox="1">
            <a:spLocks/>
          </p:cNvSpPr>
          <p:nvPr/>
        </p:nvSpPr>
        <p:spPr>
          <a:xfrm>
            <a:off x="6893665" y="4693326"/>
            <a:ext cx="2995494" cy="928538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941" indent="0" algn="ctr">
              <a:buNone/>
            </a:pP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tekstu 8"/>
          <p:cNvSpPr txBox="1">
            <a:spLocks/>
          </p:cNvSpPr>
          <p:nvPr/>
        </p:nvSpPr>
        <p:spPr>
          <a:xfrm>
            <a:off x="168908" y="1833110"/>
            <a:ext cx="6670213" cy="5939290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683" indent="-28568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ymbol zastępczy tekstu 8"/>
          <p:cNvSpPr txBox="1">
            <a:spLocks/>
          </p:cNvSpPr>
          <p:nvPr/>
        </p:nvSpPr>
        <p:spPr>
          <a:xfrm>
            <a:off x="183189" y="1918251"/>
            <a:ext cx="6943752" cy="5535171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poplenerowa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Dwór </a:t>
            </a:r>
            <a:r>
              <a:rPr lang="pl-PL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Błotnickich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Dzikowcu</a:t>
            </a:r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Wspomnień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czar – Boże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Dziecię Witaj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b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Kolęduj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Hanką </a:t>
            </a:r>
            <a:endParaRPr lang="pl-PL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Kwiatek dla Babci, kwiatek dla Dziadka </a:t>
            </a:r>
          </a:p>
          <a:p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Laurka dla Babci i Dziadka </a:t>
            </a:r>
          </a:p>
          <a:p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Życzenia dla Babci i Dziadka z okazji Ich święta </a:t>
            </a:r>
          </a:p>
          <a:p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Zespół Ludowy </a:t>
            </a:r>
            <a:r>
              <a:rPr lang="pl-PL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Górniacy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Kolędą z Turoniem </a:t>
            </a:r>
            <a:b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Miejsko Gminnym Domu Kultury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Głogowie Młp. </a:t>
            </a:r>
          </a:p>
          <a:p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Kapela z Majdanu gra kolędy i pastorałki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Głogowie Małopolskim</a:t>
            </a:r>
          </a:p>
          <a:p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Spotkanie z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artystą – Bogusław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Reguła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z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bliska </a:t>
            </a:r>
          </a:p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malarstwa – Bogusław Reguła</a:t>
            </a:r>
          </a:p>
          <a:p>
            <a:pPr marL="50941" indent="0">
              <a:buNone/>
            </a:pPr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121" y="2562635"/>
            <a:ext cx="1481329" cy="213969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443" y="3749402"/>
            <a:ext cx="1458489" cy="2106706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06" y="4979517"/>
            <a:ext cx="1466344" cy="211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964" y="408185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212650" y="393312"/>
            <a:ext cx="8100378" cy="1063654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>
                <a:latin typeface="Times New Roman" panose="02020603050405020304" pitchFamily="18" charset="0"/>
                <a:cs typeface="Times New Roman" panose="02020603050405020304" pitchFamily="18" charset="0"/>
              </a:rPr>
              <a:t>FILMY - GŁOGOWSKA KULTURA </a:t>
            </a:r>
          </a:p>
          <a:p>
            <a:r>
              <a:rPr lang="pl-PL">
                <a:latin typeface="Times New Roman" panose="02020603050405020304" pitchFamily="18" charset="0"/>
                <a:cs typeface="Times New Roman" panose="02020603050405020304" pitchFamily="18" charset="0"/>
              </a:rPr>
              <a:t>W CZASACH ZARAZY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Łącznik prostoliniowy 4"/>
          <p:cNvCxnSpPr/>
          <p:nvPr/>
        </p:nvCxnSpPr>
        <p:spPr>
          <a:xfrm>
            <a:off x="7069220" y="1860651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tekstu 17"/>
          <p:cNvSpPr txBox="1">
            <a:spLocks/>
          </p:cNvSpPr>
          <p:nvPr/>
        </p:nvSpPr>
        <p:spPr>
          <a:xfrm>
            <a:off x="6893665" y="4693326"/>
            <a:ext cx="2995494" cy="928538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941" indent="0" algn="ctr">
              <a:buNone/>
            </a:pP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tekstu 8"/>
          <p:cNvSpPr txBox="1">
            <a:spLocks/>
          </p:cNvSpPr>
          <p:nvPr/>
        </p:nvSpPr>
        <p:spPr>
          <a:xfrm>
            <a:off x="168908" y="1833110"/>
            <a:ext cx="6670213" cy="5939290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683" indent="-28568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ymbol zastępczy tekstu 8"/>
          <p:cNvSpPr txBox="1">
            <a:spLocks/>
          </p:cNvSpPr>
          <p:nvPr/>
        </p:nvSpPr>
        <p:spPr>
          <a:xfrm>
            <a:off x="168908" y="2035169"/>
            <a:ext cx="6943752" cy="5535171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z cyklu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Poznaj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Głogowskie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Rękodzieło </a:t>
            </a:r>
            <a:b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Maria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Sadlej </a:t>
            </a:r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fotografii Łapaczy Chwil czyli Kulturalnej Gildii Fotograficznej </a:t>
            </a:r>
          </a:p>
          <a:p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Konkurs plastyczny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Mój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słodki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pączuś – wystawa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pokonkursowa </a:t>
            </a:r>
          </a:p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przestrzeniach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okna – wystawa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prac członków Aktywnej Grupy Twórców </a:t>
            </a:r>
          </a:p>
          <a:p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pokonkursowa – Moja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Walentynka, mój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Walenty </a:t>
            </a:r>
            <a:endParaRPr lang="pl-PL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Wspomnień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czar – </a:t>
            </a:r>
            <a:r>
              <a:rPr lang="pl-PL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Antynuda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Kabaret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 Dzień Kobiet 2016 </a:t>
            </a:r>
          </a:p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pokonkursowa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Kobieta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oczami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kobiety</a:t>
            </a:r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Spotkanie z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artystą – Jolanta </a:t>
            </a:r>
            <a:r>
              <a:rPr lang="pl-PL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Inglot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z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bliska </a:t>
            </a:r>
          </a:p>
          <a:p>
            <a:pPr marL="50941" indent="0">
              <a:buNone/>
            </a:pPr>
            <a:r>
              <a:rPr lang="pl-PL" sz="2000" b="1" dirty="0" smtClean="0"/>
              <a:t> </a:t>
            </a:r>
            <a:endParaRPr lang="pl-PL" sz="2000" b="1" dirty="0"/>
          </a:p>
          <a:p>
            <a:endParaRPr lang="pl-PL" sz="2000" b="1" dirty="0"/>
          </a:p>
          <a:p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20" y="2021507"/>
            <a:ext cx="1455280" cy="204622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60" y="3693459"/>
            <a:ext cx="1443698" cy="208534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203" y="5215534"/>
            <a:ext cx="1455280" cy="203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8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512" y="37022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212650" y="393312"/>
            <a:ext cx="8314862" cy="1063654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>
                <a:latin typeface="Times New Roman" panose="02020603050405020304" pitchFamily="18" charset="0"/>
                <a:cs typeface="Times New Roman" panose="02020603050405020304" pitchFamily="18" charset="0"/>
              </a:rPr>
              <a:t>FILMY - GŁOGOWSKA KULTURA </a:t>
            </a:r>
          </a:p>
          <a:p>
            <a:r>
              <a:rPr lang="pl-PL">
                <a:latin typeface="Times New Roman" panose="02020603050405020304" pitchFamily="18" charset="0"/>
                <a:cs typeface="Times New Roman" panose="02020603050405020304" pitchFamily="18" charset="0"/>
              </a:rPr>
              <a:t>W CZASACH ZARAZY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Łącznik prostoliniowy 4"/>
          <p:cNvCxnSpPr/>
          <p:nvPr/>
        </p:nvCxnSpPr>
        <p:spPr>
          <a:xfrm>
            <a:off x="6839121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tekstu 17"/>
          <p:cNvSpPr txBox="1">
            <a:spLocks/>
          </p:cNvSpPr>
          <p:nvPr/>
        </p:nvSpPr>
        <p:spPr>
          <a:xfrm>
            <a:off x="6893665" y="4693326"/>
            <a:ext cx="2995494" cy="928538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941" indent="0" algn="ctr">
              <a:buNone/>
            </a:pP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tekstu 8"/>
          <p:cNvSpPr txBox="1">
            <a:spLocks/>
          </p:cNvSpPr>
          <p:nvPr/>
        </p:nvSpPr>
        <p:spPr>
          <a:xfrm>
            <a:off x="168908" y="1833110"/>
            <a:ext cx="6670213" cy="5939290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683" indent="-28568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ymbol zastępczy tekstu 8"/>
          <p:cNvSpPr txBox="1">
            <a:spLocks/>
          </p:cNvSpPr>
          <p:nvPr/>
        </p:nvSpPr>
        <p:spPr>
          <a:xfrm>
            <a:off x="212650" y="2256959"/>
            <a:ext cx="6943752" cy="2545796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pokonkursowa – Panna Marzanna </a:t>
            </a:r>
            <a:b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pożegnanie zimy </a:t>
            </a:r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pokonkursowa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Przejścia </a:t>
            </a:r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Wielkanoc – pomysł na kartkę</a:t>
            </a:r>
          </a:p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Wystawa pokonkursowa – Wielkanocny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stroik </a:t>
            </a:r>
          </a:p>
          <a:p>
            <a:endParaRPr lang="pl-PL" sz="2000" b="1" dirty="0"/>
          </a:p>
          <a:p>
            <a:endParaRPr lang="pl-PL" sz="2000" b="1" dirty="0"/>
          </a:p>
          <a:p>
            <a:endParaRPr lang="pl-PL" sz="2000" b="1" dirty="0"/>
          </a:p>
          <a:p>
            <a:endParaRPr lang="pl-PL" sz="2000" b="1" dirty="0"/>
          </a:p>
          <a:p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17" y="4273563"/>
            <a:ext cx="2267036" cy="327460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682" y="4273563"/>
            <a:ext cx="2267036" cy="327460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479" y="2311937"/>
            <a:ext cx="2861865" cy="404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5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Łącznik prostoliniowy 14"/>
          <p:cNvCxnSpPr/>
          <p:nvPr/>
        </p:nvCxnSpPr>
        <p:spPr>
          <a:xfrm>
            <a:off x="6839121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ytuł 1"/>
          <p:cNvSpPr txBox="1">
            <a:spLocks/>
          </p:cNvSpPr>
          <p:nvPr/>
        </p:nvSpPr>
        <p:spPr>
          <a:xfrm>
            <a:off x="268014" y="308165"/>
            <a:ext cx="7788165" cy="1194980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OSIĄGNIĘCIA Zespołów działających przy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MGDk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pl-PL" dirty="0"/>
          </a:p>
        </p:txBody>
      </p:sp>
      <p:pic>
        <p:nvPicPr>
          <p:cNvPr id="21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893474" y="5033672"/>
            <a:ext cx="2957584" cy="576775"/>
          </a:xfrm>
        </p:spPr>
        <p:txBody>
          <a:bodyPr/>
          <a:lstStyle/>
          <a:p>
            <a:pPr algn="ctr"/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osiągnięcia</a:t>
            </a: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ymbol zastępczy tekstu 8"/>
          <p:cNvSpPr txBox="1">
            <a:spLocks/>
          </p:cNvSpPr>
          <p:nvPr/>
        </p:nvSpPr>
        <p:spPr>
          <a:xfrm>
            <a:off x="183189" y="2115474"/>
            <a:ext cx="6862380" cy="5535171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MIEJSCE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Ogólnopolskim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onkursie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 najładniejszą bombkę oraz kartkę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bożonarodzeniową w MOK w Zabrzu </a:t>
            </a:r>
          </a:p>
          <a:p>
            <a:pPr marL="50941" indent="0">
              <a:buNone/>
            </a:pP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Jadwiga </a:t>
            </a:r>
            <a:r>
              <a:rPr lang="pl-PL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Lasocińska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AGT</a:t>
            </a:r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941" indent="0">
              <a:buNone/>
            </a:pPr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NAGRODA BURMISTRZA w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konkursie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„Kobieta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oczami kobiety”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Jolanta </a:t>
            </a:r>
            <a:r>
              <a:rPr lang="pl-PL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Inglot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AGT</a:t>
            </a:r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941" indent="0">
              <a:buNone/>
            </a:pPr>
            <a:endParaRPr lang="pl-PL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WYRÓŻNIENIE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konkursie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„Kobieta oczami kobiety” – Anna </a:t>
            </a:r>
            <a:r>
              <a:rPr lang="pl-PL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Rząsa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AGT</a:t>
            </a:r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MIEJSCE w konkursie malarsko-fotograficznym „Przejścia” – Małgorzata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Grodecka – AGT</a:t>
            </a:r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941" indent="0">
              <a:buNone/>
            </a:pPr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 MIEJSCE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konkursie malarsko-fotograficznym „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Przejścia” – Robert Łyczko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AGT</a:t>
            </a:r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941" indent="0">
              <a:buNone/>
            </a:pPr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941" indent="0">
              <a:buNone/>
            </a:pPr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klubsam.ayz.pl/pks2/wp-content/uploads/2021/02/bankalasocisnka-678x38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0" r="15764"/>
          <a:stretch/>
        </p:blipFill>
        <p:spPr bwMode="auto">
          <a:xfrm>
            <a:off x="6352886" y="2264408"/>
            <a:ext cx="1559858" cy="136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lubsam.ayz.pl/pks2/wp-content/gallery/lasocinska/dypl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179" y="2195166"/>
            <a:ext cx="1795424" cy="269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121" y="5610447"/>
            <a:ext cx="2925584" cy="193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5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Łącznik prostoliniowy 14"/>
          <p:cNvCxnSpPr/>
          <p:nvPr/>
        </p:nvCxnSpPr>
        <p:spPr>
          <a:xfrm>
            <a:off x="7326923" y="2028214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ytuł 1"/>
          <p:cNvSpPr txBox="1">
            <a:spLocks/>
          </p:cNvSpPr>
          <p:nvPr/>
        </p:nvSpPr>
        <p:spPr>
          <a:xfrm>
            <a:off x="268014" y="308165"/>
            <a:ext cx="7788165" cy="1194980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OSIĄGNIĘCIA Zespołów działających przy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MGDk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pl-PL" dirty="0"/>
          </a:p>
        </p:txBody>
      </p:sp>
      <p:pic>
        <p:nvPicPr>
          <p:cNvPr id="21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7159430" y="3982342"/>
            <a:ext cx="2957584" cy="576775"/>
          </a:xfrm>
        </p:spPr>
        <p:txBody>
          <a:bodyPr/>
          <a:lstStyle/>
          <a:p>
            <a:pPr algn="ctr"/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osiągnięcia</a:t>
            </a: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ymbol zastępczy tekstu 8"/>
          <p:cNvSpPr txBox="1">
            <a:spLocks/>
          </p:cNvSpPr>
          <p:nvPr/>
        </p:nvSpPr>
        <p:spPr>
          <a:xfrm>
            <a:off x="183189" y="2115474"/>
            <a:ext cx="7143734" cy="5535171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WYRÓŻNIENIE w konkursie malarsko-fotograficznym „Przejścia” – Maria Witt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AGT</a:t>
            </a:r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941" indent="0">
              <a:buNone/>
            </a:pPr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WYRÓŻNIENIE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konkursie malarsko-fotograficznym „Przejścia”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Bogusław Reguła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AGT</a:t>
            </a:r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941" indent="0">
              <a:buNone/>
            </a:pPr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NAGRODA BURMISTRZA w </a:t>
            </a: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konkursie malarsko-fotograficznym „Przejścia”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–Bogusław Reguła </a:t>
            </a: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AGT </a:t>
            </a:r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941" indent="0">
              <a:buNone/>
            </a:pPr>
            <a:endParaRPr lang="pl-PL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WYRÓŻNIENIE </a:t>
            </a:r>
            <a:r>
              <a:rPr lang="pl-PL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konkursie malarsko-fotograficznym „Przejścia” – Jolanta </a:t>
            </a:r>
            <a:r>
              <a:rPr lang="pl-PL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Inglot</a:t>
            </a:r>
            <a:r>
              <a:rPr lang="pl-PL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AGT</a:t>
            </a:r>
            <a:endParaRPr lang="pl-PL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941" lvl="0" indent="0">
              <a:buNone/>
            </a:pPr>
            <a:endParaRPr lang="pl-PL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WYRÓŻNIENIE W </a:t>
            </a:r>
            <a:r>
              <a:rPr lang="pl-P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 Ogólnopolskim </a:t>
            </a:r>
            <a:r>
              <a:rPr lang="pl-P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Konkursie Tradycyjnego Tańca Ludowego w </a:t>
            </a:r>
            <a:r>
              <a:rPr lang="pl-PL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GCKSiR</a:t>
            </a:r>
            <a:r>
              <a:rPr lang="pl-P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pl-P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Świlczy z siedzibą w </a:t>
            </a:r>
            <a:r>
              <a:rPr lang="pl-PL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Trzcianie</a:t>
            </a:r>
            <a:r>
              <a:rPr lang="pl-P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V grupa ZPiT „Hanka” </a:t>
            </a:r>
            <a:r>
              <a:rPr lang="pl-P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pl-PL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pl-PL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KONKURS „KOBIETA OCZAMI KOBIETY” ROZSTRZYGNIĘ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23" y="4883058"/>
            <a:ext cx="2587415" cy="163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3"/>
          </p:nvPr>
        </p:nvSpPr>
        <p:spPr>
          <a:xfrm>
            <a:off x="365618" y="300303"/>
            <a:ext cx="5723440" cy="413381"/>
          </a:xfrm>
        </p:spPr>
        <p:txBody>
          <a:bodyPr/>
          <a:lstStyle/>
          <a:p>
            <a:r>
              <a:rPr lang="pl-PL" sz="20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</a:p>
        </p:txBody>
      </p:sp>
      <p:sp>
        <p:nvSpPr>
          <p:cNvPr id="23" name="Symbol zastępczy tekstu 8"/>
          <p:cNvSpPr>
            <a:spLocks noGrp="1"/>
          </p:cNvSpPr>
          <p:nvPr>
            <p:ph type="body" sz="quarter" idx="14"/>
          </p:nvPr>
        </p:nvSpPr>
        <p:spPr>
          <a:xfrm>
            <a:off x="358107" y="1838482"/>
            <a:ext cx="7066813" cy="235069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FINANSE POZYSKANE PRZEZ MGDK </a:t>
            </a:r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roku 2020 r:</a:t>
            </a:r>
            <a:endParaRPr lang="pl-PL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Dotacje </a:t>
            </a:r>
            <a:r>
              <a:rPr lang="pl-PL" sz="24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spoza Gminy: </a:t>
            </a:r>
            <a:endParaRPr lang="pl-PL" sz="24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MKiDN</a:t>
            </a:r>
            <a:r>
              <a:rPr lang="pl-PL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dotacja </a:t>
            </a:r>
            <a:r>
              <a:rPr lang="pl-PL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wysokości 87 000 zł. </a:t>
            </a:r>
            <a:endParaRPr lang="pl-PL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Zwolnienie </a:t>
            </a:r>
            <a:r>
              <a:rPr lang="pl-PL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ze składek ZUS w związku </a:t>
            </a:r>
            <a:r>
              <a:rPr lang="pl-PL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 SARS-COV2 </a:t>
            </a:r>
            <a:r>
              <a:rPr lang="pl-PL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26 </a:t>
            </a:r>
            <a:r>
              <a:rPr lang="pl-PL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629,25 zł.</a:t>
            </a:r>
            <a:endParaRPr lang="pl-PL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Przychody własne</a:t>
            </a:r>
            <a:r>
              <a:rPr lang="pl-PL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88 </a:t>
            </a:r>
            <a:r>
              <a:rPr lang="pl-PL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677,18 zł.</a:t>
            </a:r>
            <a:endParaRPr lang="pl-PL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l-PL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Łącznik prostoliniowy 7"/>
          <p:cNvCxnSpPr/>
          <p:nvPr/>
        </p:nvCxnSpPr>
        <p:spPr>
          <a:xfrm>
            <a:off x="7137313" y="2000405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180751" y="586674"/>
            <a:ext cx="7421527" cy="723108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Pozyskane finanse 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dirty="0"/>
          </a:p>
        </p:txBody>
      </p:sp>
      <p:sp>
        <p:nvSpPr>
          <p:cNvPr id="12" name="Symbol zastępczy tekstu 17"/>
          <p:cNvSpPr txBox="1">
            <a:spLocks/>
          </p:cNvSpPr>
          <p:nvPr/>
        </p:nvSpPr>
        <p:spPr>
          <a:xfrm>
            <a:off x="6850964" y="5365936"/>
            <a:ext cx="2995494" cy="928538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941" indent="0" algn="ctr">
              <a:buNone/>
            </a:pP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POZYSKANE FINANSE </a:t>
            </a: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W:\9) loga\NOWE LOGO MGD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798" y="2227218"/>
            <a:ext cx="2500311" cy="249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ymbol zastępczy tekstu 8"/>
          <p:cNvSpPr>
            <a:spLocks noGrp="1"/>
          </p:cNvSpPr>
          <p:nvPr>
            <p:ph type="body" sz="quarter" idx="14"/>
          </p:nvPr>
        </p:nvSpPr>
        <p:spPr>
          <a:xfrm>
            <a:off x="358107" y="5106611"/>
            <a:ext cx="7008943" cy="148610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FINANSE </a:t>
            </a:r>
            <a: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POZYSKANE PRZEZ MGDK </a:t>
            </a:r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końca kwietnia 2021 r: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Dotacje </a:t>
            </a:r>
            <a:r>
              <a:rPr lang="pl-PL" sz="24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spoza Gminy: </a:t>
            </a:r>
            <a:endParaRPr lang="pl-PL" sz="24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Starostwo Powiatowe </a:t>
            </a:r>
            <a:r>
              <a:rPr lang="pl-PL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Rzeszowie: 2 500 zł.</a:t>
            </a:r>
            <a:endParaRPr lang="pl-PL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Przychody własne</a:t>
            </a:r>
            <a:r>
              <a:rPr lang="pl-PL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pl-PL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pl-PL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95,50 </a:t>
            </a:r>
            <a:r>
              <a:rPr lang="pl-PL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zł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2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19" indent="-342819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19" indent="-342819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0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2"/>
          </p:nvPr>
        </p:nvSpPr>
        <p:spPr>
          <a:xfrm>
            <a:off x="399374" y="258099"/>
            <a:ext cx="5723440" cy="575186"/>
          </a:xfrm>
        </p:spPr>
        <p:txBody>
          <a:bodyPr/>
          <a:lstStyle/>
          <a:p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</a:p>
        </p:txBody>
      </p:sp>
      <p:sp>
        <p:nvSpPr>
          <p:cNvPr id="23" name="Symbol zastępczy tekstu 8"/>
          <p:cNvSpPr>
            <a:spLocks noGrp="1"/>
          </p:cNvSpPr>
          <p:nvPr>
            <p:ph type="body" sz="quarter" idx="14"/>
          </p:nvPr>
        </p:nvSpPr>
        <p:spPr>
          <a:xfrm>
            <a:off x="253217" y="1909758"/>
            <a:ext cx="6585903" cy="3456178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pl-PL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osób – 11,25 etatów </a:t>
            </a:r>
          </a:p>
          <a:p>
            <a:pPr>
              <a:lnSpc>
                <a:spcPct val="100000"/>
              </a:lnSpc>
            </a:pPr>
            <a: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pl-PL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tym :</a:t>
            </a:r>
          </a:p>
          <a:p>
            <a:pPr marL="285683" indent="-28568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l-PL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instruktorów – </a:t>
            </a:r>
            <a:r>
              <a:rPr lang="pl-PL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3,5 etatów</a:t>
            </a:r>
            <a:endParaRPr lang="pl-PL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l-PL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l-PL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+ 4</a:t>
            </a:r>
            <a:r>
              <a:rPr lang="pl-PL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instruktorów – umowy zlecenia</a:t>
            </a:r>
          </a:p>
          <a:p>
            <a:endParaRPr lang="pl-PL" sz="3200" dirty="0"/>
          </a:p>
        </p:txBody>
      </p:sp>
      <p:cxnSp>
        <p:nvCxnSpPr>
          <p:cNvPr id="10" name="Łącznik prostoliniowy 9"/>
          <p:cNvCxnSpPr/>
          <p:nvPr/>
        </p:nvCxnSpPr>
        <p:spPr>
          <a:xfrm>
            <a:off x="6839121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tekstu 17"/>
          <p:cNvSpPr txBox="1">
            <a:spLocks/>
          </p:cNvSpPr>
          <p:nvPr/>
        </p:nvSpPr>
        <p:spPr>
          <a:xfrm>
            <a:off x="6850964" y="5365936"/>
            <a:ext cx="2995494" cy="928538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941" indent="0" algn="ctr">
              <a:buNone/>
            </a:pP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KADRA</a:t>
            </a: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180751" y="586674"/>
            <a:ext cx="7421527" cy="723108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ZASOBY KADROWE  </a:t>
            </a:r>
            <a:endParaRPr lang="pl-PL" dirty="0"/>
          </a:p>
        </p:txBody>
      </p:sp>
      <p:pic>
        <p:nvPicPr>
          <p:cNvPr id="8" name="Picture 2" descr="W:\9) loga\NOWE LOGO MGD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433" y="2327093"/>
            <a:ext cx="2624555" cy="2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76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675226" y="2759353"/>
            <a:ext cx="5748584" cy="3396898"/>
          </a:xfrm>
        </p:spPr>
        <p:txBody>
          <a:bodyPr/>
          <a:lstStyle/>
          <a:p>
            <a:pPr algn="ctr"/>
            <a:endParaRPr lang="pl-PL" sz="6000" dirty="0" smtClean="0"/>
          </a:p>
          <a:p>
            <a:pPr algn="ctr"/>
            <a:r>
              <a:rPr lang="pl-PL" sz="5400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www.mgdk.pl</a:t>
            </a:r>
            <a:endParaRPr lang="pl-PL" sz="5400" u="sng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5400" u="sng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2"/>
          </p:nvPr>
        </p:nvSpPr>
        <p:spPr>
          <a:xfrm>
            <a:off x="300902" y="370640"/>
            <a:ext cx="5723440" cy="575186"/>
          </a:xfrm>
        </p:spPr>
        <p:txBody>
          <a:bodyPr/>
          <a:lstStyle/>
          <a:p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</a:p>
        </p:txBody>
      </p:sp>
      <p:cxnSp>
        <p:nvCxnSpPr>
          <p:cNvPr id="8" name="Łącznik prostoliniowy 7"/>
          <p:cNvCxnSpPr/>
          <p:nvPr/>
        </p:nvCxnSpPr>
        <p:spPr>
          <a:xfrm>
            <a:off x="6839121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W:\9) loga\NOWE LOGO MGD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180751" y="427093"/>
            <a:ext cx="7421527" cy="723108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Zapraszamy na naszą stronę internetową 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dirty="0"/>
          </a:p>
        </p:txBody>
      </p:sp>
      <p:pic>
        <p:nvPicPr>
          <p:cNvPr id="11" name="Picture 2" descr="W:\9) loga\NOWE LOGO MGD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134" y="3382572"/>
            <a:ext cx="2624555" cy="2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78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363253" y="2029868"/>
            <a:ext cx="6949439" cy="1631196"/>
          </a:xfrm>
          <a:prstGeom prst="rect">
            <a:avLst/>
          </a:prstGeom>
        </p:spPr>
        <p:txBody>
          <a:bodyPr wrap="square" lIns="91418" tIns="45710" rIns="91418" bIns="45710">
            <a:spAutoFit/>
          </a:bodyPr>
          <a:lstStyle/>
          <a:p>
            <a:r>
              <a:rPr lang="pl-PL" sz="25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Budy Głogowskie :</a:t>
            </a:r>
          </a:p>
          <a:p>
            <a:r>
              <a:rPr lang="pl-PL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Warsztaty</a:t>
            </a:r>
            <a:r>
              <a:rPr lang="pl-PL" sz="2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rękodzieła (zajęcia w MGDK)</a:t>
            </a:r>
          </a:p>
          <a:p>
            <a:r>
              <a:rPr lang="pl-PL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Taniec nowoczesny</a:t>
            </a:r>
            <a:endParaRPr lang="pl-PL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Zespół </a:t>
            </a:r>
            <a:r>
              <a:rPr lang="pl-PL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Pieśni i Tańca „Lajkonik</a:t>
            </a:r>
            <a:r>
              <a:rPr lang="pl-PL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sz="25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>
          <a:xfrm>
            <a:off x="0" y="254437"/>
            <a:ext cx="9219386" cy="1194980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ZAJĘCIA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STAŁE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mgdk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 TERENIE GMINY:</a:t>
            </a:r>
            <a:endParaRPr lang="pl-PL" dirty="0"/>
          </a:p>
        </p:txBody>
      </p:sp>
      <p:cxnSp>
        <p:nvCxnSpPr>
          <p:cNvPr id="18" name="Łącznik prostoliniowy 17"/>
          <p:cNvCxnSpPr/>
          <p:nvPr/>
        </p:nvCxnSpPr>
        <p:spPr>
          <a:xfrm>
            <a:off x="6440536" y="2062711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206701" y="2448967"/>
            <a:ext cx="3851699" cy="576775"/>
          </a:xfrm>
        </p:spPr>
        <p:txBody>
          <a:bodyPr/>
          <a:lstStyle/>
          <a:p>
            <a:pPr marL="50941" algn="ctr"/>
            <a:r>
              <a:rPr lang="pl-PL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GRUPY</a:t>
            </a:r>
          </a:p>
          <a:p>
            <a:pPr marL="50941" algn="ctr"/>
            <a:r>
              <a:rPr lang="pl-PL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ZESPOŁY DZIAŁAJĄCE 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MGDK</a:t>
            </a:r>
          </a:p>
          <a:p>
            <a:pPr marL="50941" algn="ctr"/>
            <a:r>
              <a:rPr lang="pl-PL" sz="2800" u="sng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(pomiędzy zamknięciem spowodowanym</a:t>
            </a:r>
            <a:r>
              <a:rPr lang="pl-PL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SARS-COV2</a:t>
            </a:r>
            <a:r>
              <a:rPr lang="pl-PL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sz="2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363253" y="3585308"/>
            <a:ext cx="6771910" cy="2739191"/>
          </a:xfrm>
          <a:prstGeom prst="rect">
            <a:avLst/>
          </a:prstGeom>
        </p:spPr>
        <p:txBody>
          <a:bodyPr wrap="square" lIns="91418" tIns="45710" rIns="91418" bIns="45710">
            <a:spAutoFit/>
          </a:bodyPr>
          <a:lstStyle/>
          <a:p>
            <a:endParaRPr lang="pl-PL" sz="2500" b="1" u="sng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r>
              <a:rPr lang="pl-PL" sz="25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Przewrotne</a:t>
            </a:r>
            <a:r>
              <a:rPr lang="pl-PL" sz="22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:</a:t>
            </a:r>
          </a:p>
          <a:p>
            <a:r>
              <a:rPr lang="pl-PL" sz="25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Kapela Przewrotniacy</a:t>
            </a:r>
          </a:p>
          <a:p>
            <a:r>
              <a:rPr lang="pl-PL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Taniec nowoczesny</a:t>
            </a:r>
            <a:endParaRPr lang="pl-PL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Zespół </a:t>
            </a:r>
            <a:r>
              <a:rPr lang="pl-PL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Pieśni i Tańca </a:t>
            </a:r>
            <a:r>
              <a:rPr lang="pl-PL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„Mali Przewrotniacy”</a:t>
            </a:r>
          </a:p>
          <a:p>
            <a:r>
              <a:rPr lang="pl-PL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Zespół </a:t>
            </a:r>
            <a:r>
              <a:rPr lang="pl-PL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Pieśni i Tańca „Przewrotniacy” </a:t>
            </a:r>
          </a:p>
          <a:p>
            <a:endParaRPr lang="pl-PL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65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502763" y="3160857"/>
            <a:ext cx="5996510" cy="834370"/>
          </a:xfrm>
        </p:spPr>
        <p:txBody>
          <a:bodyPr/>
          <a:lstStyle/>
          <a:p>
            <a:pPr algn="ctr"/>
            <a:r>
              <a:rPr lang="pl-PL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  ! 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2"/>
          </p:nvPr>
        </p:nvSpPr>
        <p:spPr>
          <a:xfrm>
            <a:off x="357174" y="545691"/>
            <a:ext cx="5723440" cy="575186"/>
          </a:xfrm>
        </p:spPr>
        <p:txBody>
          <a:bodyPr/>
          <a:lstStyle/>
          <a:p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822831" y="5992839"/>
            <a:ext cx="3235569" cy="125202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l-PL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Dyrektor: </a:t>
            </a:r>
          </a:p>
          <a:p>
            <a:pPr algn="ctr">
              <a:lnSpc>
                <a:spcPct val="100000"/>
              </a:lnSpc>
            </a:pPr>
            <a:r>
              <a:rPr lang="pl-PL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Dariusz </a:t>
            </a:r>
          </a:p>
          <a:p>
            <a:pPr algn="ctr">
              <a:lnSpc>
                <a:spcPct val="100000"/>
              </a:lnSpc>
            </a:pPr>
            <a:r>
              <a:rPr lang="pl-PL" sz="20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Lewandowski </a:t>
            </a:r>
            <a:r>
              <a:rPr lang="pl-PL" sz="200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socha</a:t>
            </a:r>
          </a:p>
        </p:txBody>
      </p:sp>
      <p:cxnSp>
        <p:nvCxnSpPr>
          <p:cNvPr id="9" name="Łącznik prostoliniowy 8"/>
          <p:cNvCxnSpPr/>
          <p:nvPr/>
        </p:nvCxnSpPr>
        <p:spPr>
          <a:xfrm>
            <a:off x="6839121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W:\9) loga\NOWE LOGO MGD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560" y="2718223"/>
            <a:ext cx="2624555" cy="2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32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140676" y="5739031"/>
            <a:ext cx="5029200" cy="791534"/>
          </a:xfrm>
          <a:prstGeom prst="rect">
            <a:avLst/>
          </a:prstGeom>
        </p:spPr>
        <p:txBody>
          <a:bodyPr lIns="91418" tIns="45710" rIns="91418" bIns="45710">
            <a:spAutoFit/>
          </a:bodyPr>
          <a:lstStyle/>
          <a:p>
            <a:endParaRPr lang="pl-PL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389210" y="1754070"/>
            <a:ext cx="6045735" cy="1631196"/>
          </a:xfrm>
          <a:prstGeom prst="rect">
            <a:avLst/>
          </a:prstGeom>
        </p:spPr>
        <p:txBody>
          <a:bodyPr wrap="square" lIns="91418" tIns="45710" rIns="91418" bIns="45710">
            <a:spAutoFit/>
          </a:bodyPr>
          <a:lstStyle/>
          <a:p>
            <a:r>
              <a:rPr lang="pl-PL" sz="25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Osiedle Rogoźnica</a:t>
            </a:r>
            <a:r>
              <a:rPr lang="pl-PL" sz="25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:</a:t>
            </a:r>
          </a:p>
          <a:p>
            <a:r>
              <a:rPr lang="pl-PL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Balet</a:t>
            </a:r>
          </a:p>
          <a:p>
            <a:r>
              <a:rPr lang="pl-PL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Taniec nowoczesny</a:t>
            </a:r>
          </a:p>
          <a:p>
            <a:r>
              <a:rPr lang="pl-PL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Warsztaty rękodzieła (zajęcia w MGDK)</a:t>
            </a: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6169881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ytuł 1"/>
          <p:cNvSpPr txBox="1">
            <a:spLocks/>
          </p:cNvSpPr>
          <p:nvPr/>
        </p:nvSpPr>
        <p:spPr>
          <a:xfrm>
            <a:off x="0" y="254437"/>
            <a:ext cx="9219386" cy="1194980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ZAJĘCIA STAŁE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MGDK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 TERENIE GMINY:</a:t>
            </a:r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275391" y="3803182"/>
            <a:ext cx="5398577" cy="1969750"/>
          </a:xfrm>
          <a:prstGeom prst="rect">
            <a:avLst/>
          </a:prstGeom>
        </p:spPr>
        <p:txBody>
          <a:bodyPr wrap="square" lIns="91418" tIns="45710" rIns="91418" bIns="45710">
            <a:spAutoFit/>
          </a:bodyPr>
          <a:lstStyle/>
          <a:p>
            <a:r>
              <a:rPr lang="pl-PL" sz="25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Osiedle Styków</a:t>
            </a:r>
            <a:r>
              <a:rPr lang="pl-PL" sz="25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:</a:t>
            </a:r>
          </a:p>
          <a:p>
            <a:r>
              <a:rPr lang="pl-PL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Grupa Teatralna „Ufo nad Szopką</a:t>
            </a:r>
            <a:r>
              <a:rPr lang="pl-PL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pl-PL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Taniec nowoczesny</a:t>
            </a:r>
            <a:endParaRPr lang="pl-PL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Warsztaty rękodzieła </a:t>
            </a:r>
          </a:p>
          <a:p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275391" y="5907327"/>
            <a:ext cx="6523895" cy="1246475"/>
          </a:xfrm>
          <a:prstGeom prst="rect">
            <a:avLst/>
          </a:prstGeom>
        </p:spPr>
        <p:txBody>
          <a:bodyPr wrap="square" lIns="91418" tIns="45710" rIns="91418" bIns="45710">
            <a:spAutoFit/>
          </a:bodyPr>
          <a:lstStyle/>
          <a:p>
            <a:r>
              <a:rPr lang="pl-PL" sz="25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Wysoka Głogowska:</a:t>
            </a:r>
          </a:p>
          <a:p>
            <a:r>
              <a:rPr lang="pl-PL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Chór Męski „Gloria” </a:t>
            </a:r>
          </a:p>
          <a:p>
            <a:r>
              <a:rPr lang="pl-PL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Warsztaty rękodzieła </a:t>
            </a:r>
            <a:endParaRPr lang="pl-PL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283569" y="2729061"/>
            <a:ext cx="3587120" cy="576775"/>
          </a:xfrm>
        </p:spPr>
        <p:txBody>
          <a:bodyPr/>
          <a:lstStyle/>
          <a:p>
            <a:pPr marL="50941" algn="ctr"/>
            <a:r>
              <a:rPr lang="pl-PL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GRUPY</a:t>
            </a:r>
          </a:p>
          <a:p>
            <a:pPr marL="50941" algn="ctr"/>
            <a:r>
              <a:rPr lang="pl-PL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ZESPOŁY DZIAŁAJĄCE </a:t>
            </a:r>
            <a:br>
              <a:rPr lang="pl-PL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MGDK</a:t>
            </a:r>
          </a:p>
          <a:p>
            <a:pPr marL="50941" algn="ctr"/>
            <a:r>
              <a:rPr lang="pl-PL" sz="2800" u="sng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(pomiędzy zamknięciem spowodowanym </a:t>
            </a:r>
            <a:r>
              <a:rPr lang="pl-PL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SARS-COV2)</a:t>
            </a: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98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5822" y="371395"/>
            <a:ext cx="7275071" cy="1180958"/>
          </a:xfrm>
        </p:spPr>
        <p:txBody>
          <a:bodyPr/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Grupy  i  zespoły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DZIAŁAJĄCE PRZY MGDK:</a:t>
            </a:r>
            <a:endParaRPr lang="pl-PL" dirty="0"/>
          </a:p>
        </p:txBody>
      </p:sp>
      <p:sp>
        <p:nvSpPr>
          <p:cNvPr id="3" name="Symbol zastępczy tekstu 8"/>
          <p:cNvSpPr txBox="1">
            <a:spLocks/>
          </p:cNvSpPr>
          <p:nvPr/>
        </p:nvSpPr>
        <p:spPr>
          <a:xfrm>
            <a:off x="135822" y="1944313"/>
            <a:ext cx="7485529" cy="3306998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Aktywna Grupa Twórców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Balet </a:t>
            </a:r>
            <a:endParaRPr lang="pl-PL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Chór Męski Gloria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Gminna Orkiestra Dęta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Grupa Teatralna „Hrabia Von Trupki”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Grupa teatralna „Kolonia pasikoników”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Grupa Teatralna „Ufo Nad Szopką”  </a:t>
            </a:r>
          </a:p>
          <a:p>
            <a:pPr marL="285683" indent="-285683">
              <a:buFont typeface="Arial" panose="020B0604020202020204" pitchFamily="34" charset="0"/>
              <a:buChar char="•"/>
            </a:pPr>
            <a:endParaRPr lang="pl-PL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tekstu 17"/>
          <p:cNvSpPr txBox="1">
            <a:spLocks/>
          </p:cNvSpPr>
          <p:nvPr/>
        </p:nvSpPr>
        <p:spPr>
          <a:xfrm>
            <a:off x="6912620" y="1944313"/>
            <a:ext cx="2957584" cy="576775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941" indent="0" algn="ctr">
              <a:buNone/>
            </a:pP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GRUPY</a:t>
            </a:r>
          </a:p>
          <a:p>
            <a:pPr marL="50941" indent="0" algn="ctr">
              <a:buNone/>
            </a:pP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ZESPOŁY 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DZIAŁAJĄCE W MGDK</a:t>
            </a:r>
          </a:p>
          <a:p>
            <a:pPr marL="50941" indent="0" algn="ctr">
              <a:buNone/>
            </a:pPr>
            <a:r>
              <a:rPr lang="pl-PL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(pomiędzy zamknięciem spowodowanym </a:t>
            </a:r>
            <a:r>
              <a:rPr lang="pl-PL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SARS-COV2)</a:t>
            </a:r>
            <a:endParaRPr lang="pl-PL" sz="2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941" indent="0" algn="ctr">
              <a:buNone/>
            </a:pPr>
            <a:endParaRPr lang="pl-PL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Łącznik prostoliniowy 7"/>
          <p:cNvCxnSpPr/>
          <p:nvPr/>
        </p:nvCxnSpPr>
        <p:spPr>
          <a:xfrm>
            <a:off x="6839121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:\1) IMPREZY\IMPREZY 2019\2019.01.20 - Gminny Wieczór Kolęd\Nowy folder\DSC_00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17" y="5660317"/>
            <a:ext cx="2595295" cy="172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W:\1) IMPREZY\IMPREZY 2019\2019.01.27 - XXIX Wojewódzki Przegląd Teatrów Jasełkowych\ZDJĘCIA\PiotrGrygielFoto20190127XXIXWojewodzkiPrzegladTeatrowJaselkowychMGDKGlogowMlp (340)_2048x13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8" y="5930861"/>
            <a:ext cx="2426557" cy="161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6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6"/>
          <p:cNvSpPr>
            <a:spLocks noGrp="1"/>
          </p:cNvSpPr>
          <p:nvPr>
            <p:ph type="body" sz="quarter" idx="12"/>
          </p:nvPr>
        </p:nvSpPr>
        <p:spPr>
          <a:xfrm>
            <a:off x="385768" y="320608"/>
            <a:ext cx="5723440" cy="575186"/>
          </a:xfrm>
        </p:spPr>
        <p:txBody>
          <a:bodyPr/>
          <a:lstStyle/>
          <a:p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MGDK im. F. Kotuli w Głogowie Młp.</a:t>
            </a:r>
          </a:p>
        </p:txBody>
      </p:sp>
      <p:sp>
        <p:nvSpPr>
          <p:cNvPr id="13" name="Symbol zastępczy tekstu 17"/>
          <p:cNvSpPr txBox="1">
            <a:spLocks/>
          </p:cNvSpPr>
          <p:nvPr/>
        </p:nvSpPr>
        <p:spPr>
          <a:xfrm>
            <a:off x="6912620" y="2513971"/>
            <a:ext cx="2957584" cy="576775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941" indent="0" algn="ctr">
              <a:buNone/>
            </a:pPr>
            <a:r>
              <a:rPr lang="pl-PL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GRUPY</a:t>
            </a:r>
          </a:p>
          <a:p>
            <a:pPr marL="50941" indent="0" algn="ctr">
              <a:buNone/>
            </a:pPr>
            <a:r>
              <a:rPr lang="pl-PL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ZESPOŁY DZIAŁAJĄCE W MGDK</a:t>
            </a:r>
          </a:p>
          <a:p>
            <a:pPr marL="50941" indent="0" algn="ctr">
              <a:buNone/>
            </a:pPr>
            <a:r>
              <a:rPr lang="pl-PL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(pomiędzy zamknięciem spowodowanym SARS-COV2</a:t>
            </a:r>
            <a:r>
              <a:rPr lang="pl-PL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sz="2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ymbol zastępczy tekstu 8"/>
          <p:cNvSpPr txBox="1">
            <a:spLocks/>
          </p:cNvSpPr>
          <p:nvPr/>
        </p:nvSpPr>
        <p:spPr>
          <a:xfrm>
            <a:off x="135820" y="1918446"/>
            <a:ext cx="6703299" cy="2389425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683" indent="-285683"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Grupa teatru niespodziewanego „Antynuda”</a:t>
            </a:r>
          </a:p>
          <a:p>
            <a:pPr marL="285683" indent="-285683"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Kółko fotograficzne</a:t>
            </a:r>
          </a:p>
          <a:p>
            <a:pPr marL="285683" indent="-285683"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Kapela </a:t>
            </a:r>
            <a:r>
              <a:rPr lang="pl-P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„Przewrotniacy” </a:t>
            </a:r>
          </a:p>
          <a:p>
            <a:pPr marL="285683" indent="-285683"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Mażoretki</a:t>
            </a:r>
            <a:endParaRPr lang="pl-PL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683" indent="-285683"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Taniec nowoczesny </a:t>
            </a:r>
            <a:endParaRPr lang="pl-PL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683" indent="-285683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 Jazz Band</a:t>
            </a:r>
          </a:p>
          <a:p>
            <a:pPr marL="285683" indent="-285683"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Warsztaty </a:t>
            </a: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rękodzieła</a:t>
            </a:r>
          </a:p>
        </p:txBody>
      </p:sp>
      <p:cxnSp>
        <p:nvCxnSpPr>
          <p:cNvPr id="17" name="Łącznik prostoliniowy 16"/>
          <p:cNvCxnSpPr/>
          <p:nvPr/>
        </p:nvCxnSpPr>
        <p:spPr>
          <a:xfrm>
            <a:off x="6839121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ytuł 1"/>
          <p:cNvSpPr txBox="1">
            <a:spLocks/>
          </p:cNvSpPr>
          <p:nvPr/>
        </p:nvSpPr>
        <p:spPr>
          <a:xfrm>
            <a:off x="135822" y="371395"/>
            <a:ext cx="7275071" cy="1180958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Grupy  i  zespoły </a:t>
            </a:r>
            <a:br>
              <a:rPr lang="pl-P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DZIAŁAJĄCE PRZY MGDK:</a:t>
            </a:r>
            <a:endParaRPr lang="pl-PL" dirty="0"/>
          </a:p>
        </p:txBody>
      </p:sp>
      <p:pic>
        <p:nvPicPr>
          <p:cNvPr id="1026" name="Picture 2" descr="W:\1) IMPREZY\IMPREZY 2019\2019.01.20 - Gminny Wieczór Kolęd\Nowy folder\DSC_00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538" y="5269489"/>
            <a:ext cx="2641082" cy="175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83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ymbol zastępczy tekstu 17"/>
          <p:cNvSpPr txBox="1">
            <a:spLocks/>
          </p:cNvSpPr>
          <p:nvPr/>
        </p:nvSpPr>
        <p:spPr>
          <a:xfrm>
            <a:off x="6736773" y="1979813"/>
            <a:ext cx="2957584" cy="576775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941" indent="0" algn="ctr">
              <a:buNone/>
            </a:pPr>
            <a:r>
              <a:rPr lang="pl-PL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GRUPY</a:t>
            </a:r>
          </a:p>
          <a:p>
            <a:pPr marL="50941" indent="0" algn="ctr">
              <a:buNone/>
            </a:pPr>
            <a:r>
              <a:rPr lang="pl-PL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ZESPOŁY DZIAŁAJĄCE W MGDK</a:t>
            </a:r>
          </a:p>
          <a:p>
            <a:pPr marL="50941" indent="0" algn="ctr">
              <a:buNone/>
            </a:pPr>
            <a:r>
              <a:rPr lang="pl-PL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(pomiędzy zamknięciem spowodowanym SARS-COV2</a:t>
            </a:r>
            <a:r>
              <a:rPr lang="pl-PL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sz="2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ymbol zastępczy tekstu 8"/>
          <p:cNvSpPr txBox="1">
            <a:spLocks/>
          </p:cNvSpPr>
          <p:nvPr/>
        </p:nvSpPr>
        <p:spPr>
          <a:xfrm>
            <a:off x="135822" y="2232701"/>
            <a:ext cx="6776798" cy="3306998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683" indent="-285683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Zajęcia plastyczne </a:t>
            </a:r>
          </a:p>
          <a:p>
            <a:pPr marL="285683" indent="-285683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Zespół Muzyczny Łubu-Dubu</a:t>
            </a:r>
          </a:p>
          <a:p>
            <a:pPr marL="285683" indent="-285683"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Zespół Pieśni i Tańca „Hanka”</a:t>
            </a:r>
          </a:p>
          <a:p>
            <a:pPr marL="285683" indent="-285683"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Zespół Pieśni i Tańca „Lajkonik” </a:t>
            </a:r>
          </a:p>
          <a:p>
            <a:pPr marL="285683" indent="-285683"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Zespół Pieśni i Tańca </a:t>
            </a:r>
          </a:p>
          <a:p>
            <a:pPr marL="0" indent="0">
              <a:buNone/>
            </a:pP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„Mali Przewrotniacy” </a:t>
            </a:r>
          </a:p>
          <a:p>
            <a:pPr marL="285683" indent="-285683"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Zespół Pieśni i Tańca „Przewrotniacy” </a:t>
            </a:r>
          </a:p>
        </p:txBody>
      </p:sp>
      <p:cxnSp>
        <p:nvCxnSpPr>
          <p:cNvPr id="23" name="Łącznik prostoliniowy 22"/>
          <p:cNvCxnSpPr/>
          <p:nvPr/>
        </p:nvCxnSpPr>
        <p:spPr>
          <a:xfrm>
            <a:off x="6839121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ytuł 1"/>
          <p:cNvSpPr txBox="1">
            <a:spLocks/>
          </p:cNvSpPr>
          <p:nvPr/>
        </p:nvSpPr>
        <p:spPr>
          <a:xfrm>
            <a:off x="135822" y="371395"/>
            <a:ext cx="7275071" cy="1180958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Grupy  i  zespoły </a:t>
            </a:r>
            <a:br>
              <a:rPr lang="pl-P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DZIAŁAJĄCE PRZY MGDK:</a:t>
            </a:r>
            <a:endParaRPr lang="pl-PL" dirty="0"/>
          </a:p>
        </p:txBody>
      </p:sp>
      <p:pic>
        <p:nvPicPr>
          <p:cNvPr id="3075" name="Picture 3" descr="W:\1) IMPREZY\IMPREZY 2018\2018.04.24 XIV Wojewódzki Przeglad O Gęsie Pióro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620" y="5701669"/>
            <a:ext cx="2994722" cy="168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To jest przykładowy opis alternatywny obrazka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088" y="5115495"/>
            <a:ext cx="2274459" cy="170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17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ymbol zastępczy tekstu 8"/>
          <p:cNvSpPr>
            <a:spLocks noGrp="1"/>
          </p:cNvSpPr>
          <p:nvPr>
            <p:ph type="body" sz="quarter" idx="14"/>
          </p:nvPr>
        </p:nvSpPr>
        <p:spPr>
          <a:xfrm>
            <a:off x="304454" y="2158818"/>
            <a:ext cx="6534667" cy="3960182"/>
          </a:xfrm>
        </p:spPr>
        <p:txBody>
          <a:bodyPr/>
          <a:lstStyle/>
          <a:p>
            <a:pPr marL="285683" indent="-28568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 „Eden” </a:t>
            </a:r>
          </a:p>
          <a:p>
            <a:pPr marL="285683" indent="-285683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683" indent="-28568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l-P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„Oaza”</a:t>
            </a:r>
          </a:p>
          <a:p>
            <a:pPr>
              <a:lnSpc>
                <a:spcPct val="100000"/>
              </a:lnSpc>
            </a:pPr>
            <a:endParaRPr lang="pl-PL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683" indent="-28568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Chór Szkoły Muzycznej</a:t>
            </a:r>
          </a:p>
          <a:p>
            <a:pPr>
              <a:lnSpc>
                <a:spcPct val="100000"/>
              </a:lnSpc>
            </a:pPr>
            <a:endParaRPr lang="pl-PL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683" indent="-28568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Gabinet Logopedyczny</a:t>
            </a:r>
          </a:p>
          <a:p>
            <a:pPr>
              <a:lnSpc>
                <a:spcPct val="100000"/>
              </a:lnSpc>
            </a:pPr>
            <a:endParaRPr lang="pl-PL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683" indent="-28568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Lekcje gry na trąbce Szkoły Muzycznej</a:t>
            </a:r>
          </a:p>
          <a:p>
            <a:pPr marL="285683" indent="-285683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683" indent="-28568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Pilates</a:t>
            </a:r>
          </a:p>
          <a:p>
            <a:pPr marL="285683" indent="-285683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683" indent="-28568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Związek </a:t>
            </a:r>
            <a:r>
              <a:rPr lang="pl-P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Emerytów, Rencistów i Inwalidów</a:t>
            </a:r>
          </a:p>
          <a:p>
            <a:pPr>
              <a:lnSpc>
                <a:spcPct val="100000"/>
              </a:lnSpc>
            </a:pPr>
            <a:endParaRPr lang="pl-PL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>
          <a:xfrm>
            <a:off x="159488" y="403293"/>
            <a:ext cx="7038754" cy="1194980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GOŚCINNIE w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mgdk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l-PL" dirty="0"/>
          </a:p>
        </p:txBody>
      </p:sp>
      <p:sp>
        <p:nvSpPr>
          <p:cNvPr id="16" name="Symbol zastępczy tekstu 17"/>
          <p:cNvSpPr txBox="1">
            <a:spLocks/>
          </p:cNvSpPr>
          <p:nvPr/>
        </p:nvSpPr>
        <p:spPr>
          <a:xfrm>
            <a:off x="6839121" y="2291838"/>
            <a:ext cx="2957584" cy="576775"/>
          </a:xfrm>
          <a:prstGeom prst="rect">
            <a:avLst/>
          </a:prstGeom>
        </p:spPr>
        <p:txBody>
          <a:bodyPr/>
          <a:lstStyle>
            <a:lvl1pPr marL="305647" indent="-254706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200" kern="1200" spc="167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1295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6942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22589" indent="-203765" algn="l" defTabSz="1018824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6354" indent="-203765" algn="l" defTabSz="1018824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111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2002" indent="-203765" algn="l" defTabSz="1018824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37649" indent="-203765" algn="l" defTabSz="1018824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3296" indent="-203765" algn="l" defTabSz="1018824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648944" indent="-203765" algn="l" defTabSz="1018824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941" indent="0" algn="ctr">
              <a:buNone/>
            </a:pPr>
            <a:r>
              <a:rPr lang="pl-PL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GRUPY</a:t>
            </a:r>
          </a:p>
          <a:p>
            <a:pPr marL="50941" indent="0" algn="ctr">
              <a:buNone/>
            </a:pPr>
            <a:r>
              <a:rPr lang="pl-PL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ZESPOŁY DZIAŁAJĄCE W MGDK</a:t>
            </a:r>
          </a:p>
          <a:p>
            <a:pPr marL="50941" indent="0" algn="ctr">
              <a:buNone/>
            </a:pPr>
            <a:r>
              <a:rPr lang="pl-PL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(pomiędzy zamknięciem spowodowanym SARS-COV2</a:t>
            </a:r>
            <a:r>
              <a:rPr lang="pl-PL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sz="2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Łącznik prostoliniowy 16"/>
          <p:cNvCxnSpPr/>
          <p:nvPr/>
        </p:nvCxnSpPr>
        <p:spPr>
          <a:xfrm>
            <a:off x="6839121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19150" y="2868613"/>
            <a:ext cx="1005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7239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Łącznik prostoliniowy 12"/>
          <p:cNvCxnSpPr/>
          <p:nvPr/>
        </p:nvCxnSpPr>
        <p:spPr>
          <a:xfrm>
            <a:off x="6827603" y="1838482"/>
            <a:ext cx="0" cy="570968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ytuł 1"/>
          <p:cNvSpPr txBox="1">
            <a:spLocks/>
          </p:cNvSpPr>
          <p:nvPr/>
        </p:nvSpPr>
        <p:spPr>
          <a:xfrm>
            <a:off x="196223" y="599929"/>
            <a:ext cx="9219386" cy="1238553"/>
          </a:xfrm>
          <a:prstGeom prst="rect">
            <a:avLst/>
          </a:prstGeom>
        </p:spPr>
        <p:txBody>
          <a:bodyPr/>
          <a:lstStyle>
            <a:lvl1pPr algn="ctr" defTabSz="1018824" rtl="0" eaLnBrk="1" latinLnBrk="0" hangingPunct="1">
              <a:spcBef>
                <a:spcPct val="0"/>
              </a:spcBef>
              <a:buNone/>
              <a:defRPr sz="3600" kern="1200" cap="all" spc="223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Imprezy MGDK</a:t>
            </a:r>
            <a:endParaRPr lang="pl-PL" sz="4400" dirty="0"/>
          </a:p>
        </p:txBody>
      </p:sp>
      <p:pic>
        <p:nvPicPr>
          <p:cNvPr id="17" name="Picture 2" descr="W:\9) loga\NOWE LOGO MGD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50" y="393312"/>
            <a:ext cx="1111124" cy="11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tekstu 17"/>
          <p:cNvSpPr>
            <a:spLocks noGrp="1"/>
          </p:cNvSpPr>
          <p:nvPr>
            <p:ph type="body" sz="quarter" idx="13"/>
          </p:nvPr>
        </p:nvSpPr>
        <p:spPr>
          <a:xfrm>
            <a:off x="6757718" y="1975740"/>
            <a:ext cx="3188050" cy="576775"/>
          </a:xfrm>
        </p:spPr>
        <p:txBody>
          <a:bodyPr/>
          <a:lstStyle/>
          <a:p>
            <a:pPr algn="ctr"/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IMPREZY</a:t>
            </a:r>
            <a:br>
              <a:rPr lang="pl-PL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u="sng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(pomiędzy zamknięciem spowodowanym </a:t>
            </a:r>
            <a:r>
              <a:rPr lang="pl-PL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SARS-COV2</a:t>
            </a:r>
            <a:r>
              <a:rPr lang="pl-PL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96223" y="1975740"/>
            <a:ext cx="6881414" cy="6237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Koncert z okazji Dnia Kobiet – Sala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widowiskowa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MGDK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IV wystawa z cyklu „Poznaj Głogowskie Rękodzieło”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–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Pani Karolina Duda – Mała Galeria MGDK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Koncert zespołu „ŁUBU DUBU” na FESTIWALU OPOWIEŚCI w Rozalinie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Spotkanie ZERiI + projekcja filmu – Sala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widowiskowa MGDK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„Wakacje 2020 w Gminie Głogów Małopolski” – I turnus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Projekcja filmu dla ZERiI – Sala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widowiskowa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MGDK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110-lecie jednostki OSP w Rudnej Małej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„Wakacje 2020 w Gminie Głogów Małopolski” – II turnus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„Wakacje 2020 w Gminie Głogów Małopolski” – III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turnus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Wystawa fotografii grafiki komputerowej Kamili Kłeczek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–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Mała Galeria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MGDK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Projekcja filmu dla </a:t>
            </a:r>
            <a:r>
              <a:rPr lang="pl-P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ZERiI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– Sala widowiskowa MGDK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pl-PL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18" y="3679468"/>
            <a:ext cx="1649358" cy="233251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188" y="5206054"/>
            <a:ext cx="1621465" cy="234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1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atka">
  <a:themeElements>
    <a:clrScheme name="Niestandardowy 4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0B0F0"/>
      </a:accent3>
      <a:accent4>
        <a:srgbClr val="FF0000"/>
      </a:accent4>
      <a:accent5>
        <a:srgbClr val="C2AD8D"/>
      </a:accent5>
      <a:accent6>
        <a:srgbClr val="FF0000"/>
      </a:accent6>
      <a:hlink>
        <a:srgbClr val="5F5F5F"/>
      </a:hlink>
      <a:folHlink>
        <a:srgbClr val="969696"/>
      </a:folHlink>
    </a:clrScheme>
    <a:fontScheme name="Siatk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Siat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tudent Flyer Blue-Gold">
      <a:dk1>
        <a:sysClr val="windowText" lastClr="000000"/>
      </a:dk1>
      <a:lt1>
        <a:sysClr val="window" lastClr="FFFFFF"/>
      </a:lt1>
      <a:dk2>
        <a:srgbClr val="000066"/>
      </a:dk2>
      <a:lt2>
        <a:srgbClr val="B2B2B2"/>
      </a:lt2>
      <a:accent1>
        <a:srgbClr val="DDA405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mpact-Calibri">
      <a:majorFont>
        <a:latin typeface="Impac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tudent Flyer Blue-Gold">
      <a:dk1>
        <a:sysClr val="windowText" lastClr="000000"/>
      </a:dk1>
      <a:lt1>
        <a:sysClr val="window" lastClr="FFFFFF"/>
      </a:lt1>
      <a:dk2>
        <a:srgbClr val="000066"/>
      </a:dk2>
      <a:lt2>
        <a:srgbClr val="B2B2B2"/>
      </a:lt2>
      <a:accent1>
        <a:srgbClr val="DDA405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mpact-Calibri">
      <a:majorFont>
        <a:latin typeface="Impac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3FD6556-8AB1-4042-BC15-83D125858C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0</TotalTime>
  <Words>1206</Words>
  <Application>Microsoft Office PowerPoint</Application>
  <PresentationFormat>Niestandardowy</PresentationFormat>
  <Paragraphs>398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8" baseType="lpstr">
      <vt:lpstr>Arial</vt:lpstr>
      <vt:lpstr>Calibri</vt:lpstr>
      <vt:lpstr>Franklin Gothic Medium</vt:lpstr>
      <vt:lpstr>Symbol</vt:lpstr>
      <vt:lpstr>Times New Roman</vt:lpstr>
      <vt:lpstr>Wingdings</vt:lpstr>
      <vt:lpstr>Wingdings 2</vt:lpstr>
      <vt:lpstr>Siatka</vt:lpstr>
      <vt:lpstr>Prezentacja programu PowerPoint</vt:lpstr>
      <vt:lpstr>Prezentacja programu PowerPoint</vt:lpstr>
      <vt:lpstr>Prezentacja programu PowerPoint</vt:lpstr>
      <vt:lpstr>Prezentacja programu PowerPoint</vt:lpstr>
      <vt:lpstr>Grupy  i  zespoły  DZIAŁAJĄCE PRZY MGDK: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2014-04-29T11:09:03Z</dcterms:created>
  <dcterms:modified xsi:type="dcterms:W3CDTF">2021-04-28T08:55:56Z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TC038960879991</vt:lpwstr>
  </property>
</Properties>
</file>