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6" r:id="rId2"/>
  </p:sldMasterIdLst>
  <p:notesMasterIdLst>
    <p:notesMasterId r:id="rId31"/>
  </p:notesMasterIdLst>
  <p:handoutMasterIdLst>
    <p:handoutMasterId r:id="rId32"/>
  </p:handoutMasterIdLst>
  <p:sldIdLst>
    <p:sldId id="257" r:id="rId3"/>
    <p:sldId id="258" r:id="rId4"/>
    <p:sldId id="279" r:id="rId5"/>
    <p:sldId id="259" r:id="rId6"/>
    <p:sldId id="260" r:id="rId7"/>
    <p:sldId id="261" r:id="rId8"/>
    <p:sldId id="292" r:id="rId9"/>
    <p:sldId id="280" r:id="rId10"/>
    <p:sldId id="281" r:id="rId11"/>
    <p:sldId id="264" r:id="rId12"/>
    <p:sldId id="283" r:id="rId13"/>
    <p:sldId id="293" r:id="rId14"/>
    <p:sldId id="284" r:id="rId15"/>
    <p:sldId id="288" r:id="rId16"/>
    <p:sldId id="285" r:id="rId17"/>
    <p:sldId id="268" r:id="rId18"/>
    <p:sldId id="289" r:id="rId19"/>
    <p:sldId id="287" r:id="rId20"/>
    <p:sldId id="290" r:id="rId21"/>
    <p:sldId id="286" r:id="rId22"/>
    <p:sldId id="294" r:id="rId23"/>
    <p:sldId id="291" r:id="rId24"/>
    <p:sldId id="271" r:id="rId25"/>
    <p:sldId id="269" r:id="rId26"/>
    <p:sldId id="295" r:id="rId27"/>
    <p:sldId id="272" r:id="rId28"/>
    <p:sldId id="274" r:id="rId29"/>
    <p:sldId id="278" r:id="rId30"/>
  </p:sldIdLst>
  <p:sldSz cx="10058400" cy="77724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2" autoAdjust="0"/>
    <p:restoredTop sz="94660"/>
  </p:normalViewPr>
  <p:slideViewPr>
    <p:cSldViewPr snapToGrid="0">
      <p:cViewPr>
        <p:scale>
          <a:sx n="59" d="100"/>
          <a:sy n="59" d="100"/>
        </p:scale>
        <p:origin x="-600" y="-2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9B231-27C6-409E-9BD0-16F46D21E7F4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EDD67-FA6F-4C1C-97AD-73BAAEDD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8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ABC76-AA8A-451D-8F20-A363DAECEA5C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1241425"/>
            <a:ext cx="43338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30E9F-1CC5-4749-8204-080ECB070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3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8278240" y="5976424"/>
            <a:ext cx="2145342" cy="1423651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94599" y="879794"/>
            <a:ext cx="8869203" cy="1666028"/>
          </a:xfrm>
        </p:spPr>
        <p:txBody>
          <a:bodyPr anchor="b">
            <a:normAutofit/>
          </a:bodyPr>
          <a:lstStyle>
            <a:lvl1pPr algn="r">
              <a:defRPr sz="49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94599" y="2550317"/>
            <a:ext cx="8869203" cy="1986280"/>
          </a:xfrm>
        </p:spPr>
        <p:txBody>
          <a:bodyPr/>
          <a:lstStyle>
            <a:lvl1pPr marL="0" marR="40753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</a:lvl2pPr>
            <a:lvl3pPr marL="1018824" indent="0" algn="ctr">
              <a:buNone/>
            </a:lvl3pPr>
            <a:lvl4pPr marL="1528237" indent="0" algn="ctr">
              <a:buNone/>
            </a:lvl4pPr>
            <a:lvl5pPr marL="2037649" indent="0" algn="ctr">
              <a:buNone/>
            </a:lvl5pPr>
            <a:lvl6pPr marL="2547061" indent="0" algn="ctr">
              <a:buNone/>
            </a:lvl6pPr>
            <a:lvl7pPr marL="3056473" indent="0" algn="ctr">
              <a:buNone/>
            </a:lvl7pPr>
            <a:lvl8pPr marL="3565886" indent="0" algn="ctr">
              <a:buNone/>
            </a:lvl8pPr>
            <a:lvl9pPr marL="4075298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508760" y="6814344"/>
            <a:ext cx="6370320" cy="413808"/>
          </a:xfrm>
        </p:spPr>
        <p:txBody>
          <a:bodyPr tIns="0" bIns="0" anchor="t"/>
          <a:lstStyle>
            <a:lvl1pPr algn="r">
              <a:defRPr sz="1100"/>
            </a:lvl1pPr>
          </a:lstStyle>
          <a:p>
            <a:fld id="{B15D3D48-5C63-4CD0-B9D2-B4D2F496D790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508760" y="6404132"/>
            <a:ext cx="6370320" cy="413808"/>
          </a:xfrm>
        </p:spPr>
        <p:txBody>
          <a:bodyPr tIns="0" bIns="0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9231472" y="6519282"/>
            <a:ext cx="553212" cy="413808"/>
          </a:xfrm>
        </p:spPr>
        <p:txBody>
          <a:bodyPr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459980" y="431800"/>
            <a:ext cx="2095500" cy="621792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431800"/>
            <a:ext cx="6873240" cy="621792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yer 8.5 x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9879" y="636007"/>
            <a:ext cx="5723440" cy="75493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90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19879" y="1490265"/>
            <a:ext cx="5723440" cy="155441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9000" cap="all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9879" y="3382231"/>
            <a:ext cx="5723440" cy="1825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19879" y="3688906"/>
            <a:ext cx="5723440" cy="69125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38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19879" y="4696225"/>
            <a:ext cx="5723440" cy="1825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919879" y="5002900"/>
            <a:ext cx="5723440" cy="69125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38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919879" y="5804128"/>
            <a:ext cx="5723440" cy="35020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140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19879" y="6221904"/>
            <a:ext cx="5723440" cy="612379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 (use Insert &gt; Symbol to add a small dot between words]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919879" y="7097173"/>
            <a:ext cx="5723440" cy="18415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7044190" y="636006"/>
            <a:ext cx="2505581" cy="44246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400" cap="all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044190" y="1390944"/>
            <a:ext cx="2505581" cy="51527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044190" y="1906217"/>
            <a:ext cx="2505581" cy="7037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7044190" y="2609992"/>
            <a:ext cx="2505581" cy="51527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044190" y="3125264"/>
            <a:ext cx="2505581" cy="70377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044190" y="3829039"/>
            <a:ext cx="2505581" cy="51527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044190" y="4344312"/>
            <a:ext cx="2505581" cy="141812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44190" y="5762434"/>
            <a:ext cx="2505581" cy="51527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044190" y="6277706"/>
            <a:ext cx="2505581" cy="100362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1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303160"/>
            <a:ext cx="9052560" cy="158557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2133849"/>
            <a:ext cx="9052560" cy="5181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5270602" y="7344054"/>
            <a:ext cx="2346960" cy="341986"/>
          </a:xfrm>
        </p:spPr>
        <p:txBody>
          <a:bodyPr/>
          <a:lstStyle/>
          <a:p>
            <a:fld id="{B15D3D48-5C63-4CD0-B9D2-B4D2F496D790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502920" y="7345099"/>
            <a:ext cx="4686062" cy="34094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738" y="7972"/>
            <a:ext cx="10042925" cy="7748486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marL="0" algn="ctr" defTabSz="1018824" rtl="0" eaLnBrk="1" latinLnBrk="0" hangingPunct="1"/>
            <a:endParaRPr kumimoji="0" lang="en-US"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8278240" y="372326"/>
            <a:ext cx="2145342" cy="1423651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7651195" y="7340600"/>
            <a:ext cx="2346960" cy="345440"/>
          </a:xfrm>
        </p:spPr>
        <p:txBody>
          <a:bodyPr/>
          <a:lstStyle/>
          <a:p>
            <a:fld id="{B15D3D48-5C63-4CD0-B9D2-B4D2F496D790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81313" y="7345099"/>
            <a:ext cx="4686062" cy="34094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296162" y="917574"/>
            <a:ext cx="553212" cy="340942"/>
          </a:xfrm>
        </p:spPr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7115674" y="10632"/>
            <a:ext cx="2940147" cy="215357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973"/>
            <a:ext cx="10050663" cy="7756457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9100" y="307660"/>
            <a:ext cx="7962900" cy="1543685"/>
          </a:xfrm>
        </p:spPr>
        <p:txBody>
          <a:bodyPr anchor="ctr"/>
          <a:lstStyle>
            <a:lvl1pPr marL="0" algn="l">
              <a:buNone/>
              <a:defRPr sz="40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19100" y="1851341"/>
            <a:ext cx="4274820" cy="2590800"/>
          </a:xfrm>
        </p:spPr>
        <p:txBody>
          <a:bodyPr anchor="t"/>
          <a:lstStyle>
            <a:lvl1pPr marL="61129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2920" y="1952096"/>
            <a:ext cx="4442460" cy="5129425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3020" y="1952096"/>
            <a:ext cx="4442460" cy="5129425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270602" y="7345098"/>
            <a:ext cx="2346960" cy="341986"/>
          </a:xfrm>
        </p:spPr>
        <p:txBody>
          <a:bodyPr/>
          <a:lstStyle/>
          <a:p>
            <a:fld id="{B15D3D48-5C63-4CD0-B9D2-B4D2F496D790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502920" y="7345098"/>
            <a:ext cx="4686062" cy="34198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48472" y="7345098"/>
            <a:ext cx="553212" cy="341986"/>
          </a:xfrm>
        </p:spPr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3018" y="329496"/>
            <a:ext cx="1173480" cy="6974434"/>
          </a:xfrm>
        </p:spPr>
        <p:txBody>
          <a:bodyPr vert="vert270" anchor="b"/>
          <a:lstStyle>
            <a:lvl1pPr marL="0" algn="ctr">
              <a:defRPr sz="37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01507" y="329496"/>
            <a:ext cx="639126" cy="341985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501507" y="3884074"/>
            <a:ext cx="639126" cy="341985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224453" y="329496"/>
            <a:ext cx="7543800" cy="3419856"/>
          </a:xfrm>
        </p:spPr>
        <p:txBody>
          <a:bodyPr/>
          <a:lstStyle>
            <a:lvl1pPr algn="l">
              <a:defRPr sz="27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224453" y="3884074"/>
            <a:ext cx="7543800" cy="341985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5270602" y="7345098"/>
            <a:ext cx="2343607" cy="341986"/>
          </a:xfrm>
        </p:spPr>
        <p:txBody>
          <a:bodyPr/>
          <a:lstStyle/>
          <a:p>
            <a:fld id="{B15D3D48-5C63-4CD0-B9D2-B4D2F496D790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502920" y="7345098"/>
            <a:ext cx="4687214" cy="341986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348472" y="7347509"/>
            <a:ext cx="553212" cy="341986"/>
          </a:xfrm>
        </p:spPr>
        <p:txBody>
          <a:bodyPr/>
          <a:lstStyle>
            <a:lvl1pPr algn="ctr">
              <a:defRPr/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5270602" y="7345098"/>
            <a:ext cx="2346960" cy="341986"/>
          </a:xfrm>
        </p:spPr>
        <p:txBody>
          <a:bodyPr/>
          <a:lstStyle/>
          <a:p>
            <a:fld id="{B15D3D48-5C63-4CD0-B9D2-B4D2F496D790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502920" y="7346142"/>
            <a:ext cx="4686062" cy="3409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48472" y="7345098"/>
            <a:ext cx="553212" cy="341986"/>
          </a:xfrm>
        </p:spPr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402" y="416686"/>
            <a:ext cx="1005840" cy="6736080"/>
          </a:xfrm>
        </p:spPr>
        <p:txBody>
          <a:bodyPr vert="vert270" anchor="b"/>
          <a:lstStyle>
            <a:lvl1pPr marL="0" marR="20376" algn="r">
              <a:spcBef>
                <a:spcPts val="0"/>
              </a:spcBef>
              <a:buNone/>
              <a:defRPr sz="32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249442" y="416686"/>
            <a:ext cx="2682240" cy="673608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016375" y="362712"/>
            <a:ext cx="5803697" cy="6787896"/>
          </a:xfrm>
        </p:spPr>
        <p:txBody>
          <a:bodyPr/>
          <a:lstStyle>
            <a:lvl1pPr>
              <a:spcBef>
                <a:spcPts val="0"/>
              </a:spcBef>
              <a:defRPr sz="3300"/>
            </a:lvl1pPr>
            <a:lvl2pPr>
              <a:defRPr sz="29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906874" y="7430414"/>
            <a:ext cx="2346960" cy="341986"/>
          </a:xfrm>
        </p:spPr>
        <p:txBody>
          <a:bodyPr/>
          <a:lstStyle>
            <a:lvl1pPr>
              <a:defRPr sz="1000"/>
            </a:lvl1pPr>
          </a:lstStyle>
          <a:p>
            <a:fld id="{B15D3D48-5C63-4CD0-B9D2-B4D2F496D790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249442" y="7430414"/>
            <a:ext cx="5657432" cy="341986"/>
          </a:xfr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9251634" y="7430414"/>
            <a:ext cx="553212" cy="341986"/>
          </a:xfrm>
        </p:spPr>
        <p:txBody>
          <a:bodyPr/>
          <a:lstStyle>
            <a:lvl1pPr>
              <a:defRPr sz="1000"/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402" y="171015"/>
            <a:ext cx="1005840" cy="7254240"/>
          </a:xfrm>
        </p:spPr>
        <p:txBody>
          <a:bodyPr vert="vert270" anchor="b"/>
          <a:lstStyle>
            <a:lvl1pPr marL="0" algn="l">
              <a:buNone/>
              <a:defRPr sz="33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252061" y="423828"/>
            <a:ext cx="8066837" cy="621792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57300" y="6649720"/>
            <a:ext cx="8066837" cy="77724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19011" y="7430414"/>
            <a:ext cx="2313432" cy="341986"/>
          </a:xfrm>
        </p:spPr>
        <p:txBody>
          <a:bodyPr/>
          <a:lstStyle>
            <a:lvl1pPr>
              <a:defRPr sz="1000"/>
            </a:lvl1pPr>
          </a:lstStyle>
          <a:p>
            <a:fld id="{B15D3D48-5C63-4CD0-B9D2-B4D2F496D790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287475" y="7431458"/>
            <a:ext cx="5442879" cy="341986"/>
          </a:xfr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9038911" y="7430414"/>
            <a:ext cx="402336" cy="341986"/>
          </a:xfrm>
        </p:spPr>
        <p:txBody>
          <a:bodyPr/>
          <a:lstStyle>
            <a:lvl1pPr algn="ctr">
              <a:defRPr sz="1000"/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738" y="15944"/>
            <a:ext cx="10042925" cy="7748486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973"/>
            <a:ext cx="10050663" cy="7756457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7115674" y="5608198"/>
            <a:ext cx="2940147" cy="215357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502920" y="303160"/>
            <a:ext cx="9052560" cy="1585570"/>
          </a:xfrm>
          <a:prstGeom prst="rect">
            <a:avLst/>
          </a:prstGeom>
        </p:spPr>
        <p:txBody>
          <a:bodyPr vert="horz" lIns="101882" tIns="50941" rIns="101882" bIns="50941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502920" y="2133849"/>
            <a:ext cx="9052560" cy="5181600"/>
          </a:xfrm>
          <a:prstGeom prst="rect">
            <a:avLst/>
          </a:prstGeom>
        </p:spPr>
        <p:txBody>
          <a:bodyPr vert="horz" lIns="101882" tIns="50941" rIns="101882" bIns="50941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270602" y="7345098"/>
            <a:ext cx="2346960" cy="341986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algn="l" eaLnBrk="1" latinLnBrk="0" hangingPunct="1">
              <a:defRPr kumimoji="0" sz="1100" b="0">
                <a:solidFill>
                  <a:schemeClr val="tx1"/>
                </a:solidFill>
              </a:defRPr>
            </a:lvl1pPr>
          </a:lstStyle>
          <a:p>
            <a:fld id="{B15D3D48-5C63-4CD0-B9D2-B4D2F496D790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02920" y="7346142"/>
            <a:ext cx="4686062" cy="340942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348472" y="7345098"/>
            <a:ext cx="553212" cy="341986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algn="ctr" eaLnBrk="1" latinLnBrk="0" hangingPunct="1">
              <a:defRPr kumimoji="0" sz="1300">
                <a:solidFill>
                  <a:schemeClr val="tx1"/>
                </a:solidFill>
              </a:defRPr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marL="539977" algn="l" rtl="0" eaLnBrk="1" latinLnBrk="0" hangingPunct="1">
        <a:spcBef>
          <a:spcPct val="0"/>
        </a:spcBef>
        <a:buNone/>
        <a:defRPr kumimoji="0" sz="47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99224" indent="-42790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916942" indent="-318383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778" indent="-254706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indent="-23433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943" indent="-23433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037649" indent="-23433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322920" indent="-23433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20376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01767" indent="-20376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gdk.pl/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99806" y="541474"/>
            <a:ext cx="6541477" cy="724618"/>
          </a:xfrm>
        </p:spPr>
        <p:txBody>
          <a:bodyPr/>
          <a:lstStyle/>
          <a:p>
            <a:pPr algn="ctr"/>
            <a:r>
              <a:rPr lang="pl-PL" sz="4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Miejsko Gminny</a:t>
            </a:r>
            <a:r>
              <a:rPr lang="pl-PL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210981" y="1192915"/>
            <a:ext cx="6319762" cy="723806"/>
          </a:xfrm>
        </p:spPr>
        <p:txBody>
          <a:bodyPr/>
          <a:lstStyle/>
          <a:p>
            <a:pPr algn="ctr"/>
            <a:r>
              <a:rPr lang="pl-PL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  kultury </a:t>
            </a:r>
            <a:endParaRPr lang="pl-PL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49048" y="2031175"/>
            <a:ext cx="6043628" cy="558884"/>
          </a:xfrm>
        </p:spPr>
        <p:txBody>
          <a:bodyPr/>
          <a:lstStyle/>
          <a:p>
            <a:r>
              <a:rPr lang="pl-PL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Im. Franciszka Kotuli  w Głogowie Młp.</a:t>
            </a:r>
            <a:endParaRPr lang="pl-PL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68888" y="2684161"/>
            <a:ext cx="6445010" cy="699671"/>
          </a:xfrm>
        </p:spPr>
        <p:txBody>
          <a:bodyPr/>
          <a:lstStyle/>
          <a:p>
            <a:pPr algn="ctr"/>
            <a:r>
              <a:rPr lang="pl-PL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DZIAŁALNOŚĆ: 2015 – 2016</a:t>
            </a:r>
            <a:endParaRPr lang="pl-PL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6"/>
          </p:nvPr>
        </p:nvSpPr>
        <p:spPr>
          <a:xfrm>
            <a:off x="6763277" y="5821233"/>
            <a:ext cx="3317116" cy="90033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Dyrektor: </a:t>
            </a:r>
          </a:p>
          <a:p>
            <a:pPr algn="ctr">
              <a:lnSpc>
                <a:spcPct val="100000"/>
              </a:lnSpc>
            </a:pP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Dariusz </a:t>
            </a:r>
          </a:p>
          <a:p>
            <a:pPr algn="ctr">
              <a:lnSpc>
                <a:spcPct val="100000"/>
              </a:lnSpc>
            </a:pPr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Lewandowski - socha</a:t>
            </a:r>
          </a:p>
        </p:txBody>
      </p:sp>
      <p:pic>
        <p:nvPicPr>
          <p:cNvPr id="14338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58" y="2718221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W:\1) IMPREZY\IMPREZY 2014\2014.01.18 - Gminny Wieczór Kolęd\MULTIMEDIA\49 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612">
            <a:off x="79145" y="3390936"/>
            <a:ext cx="2701907" cy="1801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W:\1) IMPREZY\IMPREZY 2014\2014.01.19 - XXIV Wojewódzki Przegląd Teatrów Jasełkowych\MULTIMEDIA\101_1901\IMGP17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774">
            <a:off x="4146434" y="3582515"/>
            <a:ext cx="2733313" cy="182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:\1) IMPREZY\IMPREZY 2014\2014.04.06 - Kiermasz Wielkanocny\2014.04.06  kiermasz- na TV\94(2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9345">
            <a:off x="2128788" y="3757576"/>
            <a:ext cx="2683514" cy="1789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W:\1) IMPREZY\IMPREZY 2014\2014.06.07-08 - DNI GŁOGOWA MAŁOPOLSKIEGO 2014\MULTIMEDIA 2\17 (1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8347">
            <a:off x="255199" y="4480312"/>
            <a:ext cx="2860463" cy="190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:\1) IMPREZY\IMPREZY 2014\2014.05.03 - Obchody 3 MAJ\P50305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5271">
            <a:off x="4030435" y="5075378"/>
            <a:ext cx="2757268" cy="2067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W:\1) IMPREZY\IMPREZY 2014\2014.08.24 - Dożynki Gminne Wysoka Głogowska\MULTIMEDIA\zdjęcia wszystkie\IMGP21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006">
            <a:off x="247455" y="6056794"/>
            <a:ext cx="2408739" cy="1605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W:\1) IMPREZY\IMPREZY 2015\2015.01.06 - Orszak Trzech Króli\Multimedia\Nowy folder\P10605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5860">
            <a:off x="4133656" y="6150489"/>
            <a:ext cx="2050832" cy="1538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W:\1) IMPREZY\IMPREZY 2014\2014.08.24 - Dożynki Gminne Wysoka Głogowska\MULTIMEDIA\zdjęcia wszystkie\dożynki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18" y="5398767"/>
            <a:ext cx="1775470" cy="2367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Łącznik prostoliniowy 15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2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446494" y="801700"/>
            <a:ext cx="5723440" cy="323609"/>
          </a:xfrm>
        </p:spPr>
        <p:txBody>
          <a:bodyPr/>
          <a:lstStyle/>
          <a:p>
            <a:pPr algn="ctr"/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Ważniejsze 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imprezy: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216493" y="250270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75732" y="5236696"/>
            <a:ext cx="2957584" cy="576775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Ważniejsze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148452" y="1186417"/>
            <a:ext cx="6696221" cy="579589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DNI GŁOGOWA MAŁOPOLSKIEGO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ŚWIĘTO KONSTYTUCJI 3 MAJA </a:t>
            </a:r>
            <a:endParaRPr lang="pl-PL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WOJEWÓDZKI PRZEGLĄD FORM TANECZNYCH „PIERWSZE KROKI”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GMINNY KONKURS FOTOGRAFICZNY „WIZERUNKI MARYJNE W GMINIE GŁOGÓW MAŁOPOLSKI”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SPEKTAKL PLENEROWY „LEGENDA </a:t>
            </a:r>
            <a:b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PIETRYŚCE </a:t>
            </a: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CZYLI CZEGO NIE WOLNO ROBIĆ W NOC KUPAŁY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</a:t>
            </a:r>
            <a:endParaRPr lang="pl-PL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WOJEWÓDZKI PRZEGLĄD KAPEL 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ŚPIEWAKÓW LUDOWYCH „WYKOPKI” </a:t>
            </a:r>
            <a:endParaRPr lang="pl-PL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\\10.0.0.101\folder\Sekretariat\Desktop\IMGP7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9" y="5634687"/>
            <a:ext cx="2897608" cy="1931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W:\9) loga\NOWE LOGO MGD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98" y="2476972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:\11) REKLAMA TELEWIZOR\na TV\konkurs fofograficzny\16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27" y="334089"/>
            <a:ext cx="2543485" cy="2012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W:\1) IMPREZY\IMPREZY 2015\2015.04.18-19 - IX Wojewódzki Przeglad Form Tanecznych Pierwsze Kroki\Multimedia\Zdjęcia\102_1904\IMGP08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38" y="5634687"/>
            <a:ext cx="2953703" cy="1969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10.0.0.101\folder\Sekretariat\Desktop\IMGP27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50" y="6138519"/>
            <a:ext cx="2092000" cy="14279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Łącznik prostoliniowy 10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8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396604" y="713828"/>
            <a:ext cx="6640293" cy="323609"/>
          </a:xfrm>
        </p:spPr>
        <p:txBody>
          <a:bodyPr/>
          <a:lstStyle/>
          <a:p>
            <a:pPr algn="ctr"/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Ważniejsze 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 c.d. :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258697" y="236201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70383" y="5162844"/>
            <a:ext cx="2957584" cy="576775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Ważniejsze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112541" y="1301402"/>
            <a:ext cx="6593059" cy="4806309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„MUZYKA ZE STRYCHUFF” - PRZEGLĄD ZESPOŁÓW ALTERNATYWNYCH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PRZEGLĄD </a:t>
            </a: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PIOSENKI DZIECIĘCEJ </a:t>
            </a: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MŁODZIEŻOWEJ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OBCHODY ŚWIĘTA NIEPODLEGŁOŚCI </a:t>
            </a:r>
            <a:b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KIERMASZE WIELKANOCNE</a:t>
            </a:r>
            <a:b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BOŻONARODZENIOWE – </a:t>
            </a:r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WIĘCEJ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 FOTOGRAFICZY „GŁOGOWSKI KALENDARZ 2017” – </a:t>
            </a:r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</a:t>
            </a:r>
            <a:endParaRPr lang="pl-PL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FINAŁ WIELKIEJ ORKIESTRY ŚWIĄTECZNEJ POMOCY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ŚWIĄTECZNE SPOTKANIA ZE SZTUKĄ „STAŁA SIĘ NAM NOWINA MIŁA” – </a:t>
            </a:r>
            <a:r>
              <a:rPr lang="pl-PL" sz="22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</a:t>
            </a:r>
            <a:endParaRPr lang="pl-PL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98" y="2336295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:\1) IMPREZY\IMPREZY 2015\2015.03.22 - Kiermasz Wielkanocny\kiermasz\24 (2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57" y="6066337"/>
            <a:ext cx="2311496" cy="1596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W:\1) IMPREZY\IMPREZY 2015\2015.09.19 - Muzyka ze strychuff\FOTO 2015-09-19 Muzyka ze Strychuff\IMG_0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5" y="5910470"/>
            <a:ext cx="2478746" cy="1630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W:\1) IMPREZY\IMPREZY 2015\2015.08.28-10.03 - wystawa mal Niu Mingminga\MULTIMEDIA\IMGP16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42" y="5973891"/>
            <a:ext cx="2346594" cy="1566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:\1) IMPREZY\IMPREZY 2015\2015.09.06 - Wykopki 2015\2015-09-06 Wykopki FOTO!\20150906-IMG_83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98" y="342636"/>
            <a:ext cx="2843016" cy="1895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Łącznik prostoliniowy 11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0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6175" y="1396953"/>
            <a:ext cx="671294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GMINNY WIECZÓR KOLĘD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WOJEWÓDZKI PRZEGLĄD TEATRÓW JASEŁKOWYCH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DZIEŃ KOBIET – KONCERT „AUTOSTOPEM </a:t>
            </a:r>
            <a:b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MARYLKĄ”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OBCHODY 1050 ROCZNICY CHRZTU POLSKI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SPEKTAKL TEATRALNY „KANDYDATKI” </a:t>
            </a:r>
            <a:b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</a:t>
            </a:r>
            <a:endParaRPr lang="pl-PL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WARSZTATY RĘKODZIEŁA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WYSTAWY AGT, WERNISAŻE I FINISAŻE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WYJAZDY AGT NA PLENERY ARTYSTYCZNE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6"/>
          <p:cNvSpPr txBox="1">
            <a:spLocks/>
          </p:cNvSpPr>
          <p:nvPr/>
        </p:nvSpPr>
        <p:spPr>
          <a:xfrm>
            <a:off x="126176" y="51508"/>
            <a:ext cx="5723440" cy="427074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tekstu 5"/>
          <p:cNvSpPr txBox="1">
            <a:spLocks/>
          </p:cNvSpPr>
          <p:nvPr/>
        </p:nvSpPr>
        <p:spPr>
          <a:xfrm>
            <a:off x="418358" y="910821"/>
            <a:ext cx="6420762" cy="323609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defPPr>
              <a:defRPr lang="en-US"/>
            </a:defPPr>
            <a:lvl1pPr marL="0" algn="l" defTabSz="914400" rtl="0" eaLnBrk="1" latinLnBrk="0" hangingPunct="1">
              <a:defRPr kumimoji="0"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WAŻNIEJSZE IMPREZY C.D. :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50" y="2336294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17"/>
          <p:cNvSpPr txBox="1">
            <a:spLocks/>
          </p:cNvSpPr>
          <p:nvPr/>
        </p:nvSpPr>
        <p:spPr>
          <a:xfrm>
            <a:off x="6970636" y="5162843"/>
            <a:ext cx="2957584" cy="576775"/>
          </a:xfrm>
          <a:prstGeom prst="rect">
            <a:avLst/>
          </a:prstGeom>
        </p:spPr>
        <p:txBody>
          <a:bodyPr/>
          <a:lstStyle>
            <a:lvl1pPr marL="499224" indent="-42790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6942" indent="-318383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2778" indent="-254706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-23433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2943" indent="-23433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7649" indent="-23433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920" indent="-23433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7061" indent="-20376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01767" indent="-20376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318" indent="0" algn="ctr">
              <a:buNone/>
            </a:pP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WAŻNIEJSZE IMPREZY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W:\1) IMPREZY\IMPREZY 2015\2015.07.13 Wakacje 2015\MULTIMEDIA\2015-07-16\DSC014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90" y="562056"/>
            <a:ext cx="2757077" cy="1344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:\1) IMPREZY\IMPREZY 2016\2016.01.24 - Gminny Wieczór Kolęd\MULTIMEDIA\IMGP6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7" y="5451229"/>
            <a:ext cx="3023488" cy="2015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W:\1) IMPREZY\IMPREZY 2016\2016.01.24 - Gminny Wieczór Kolęd\MULTIMEDIA\IMGP63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92" y="5451230"/>
            <a:ext cx="3023487" cy="2015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333951" y="689158"/>
            <a:ext cx="6505169" cy="323609"/>
          </a:xfrm>
        </p:spPr>
        <p:txBody>
          <a:bodyPr/>
          <a:lstStyle/>
          <a:p>
            <a:pPr algn="ctr"/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Ważniejsze 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 c.d. :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258697" y="236201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70383" y="5120641"/>
            <a:ext cx="2957584" cy="576775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Ważniejsze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182063" y="1225409"/>
            <a:ext cx="6854835" cy="4608241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WYSTAWY PRAC DZIECI UCZESTNICZĄCYCH </a:t>
            </a:r>
            <a:b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ZAJĘCIACH PLASTYCZNYCH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WYSTAWY PRAC DZIECI UCZESTNICZĄCYCH </a:t>
            </a:r>
            <a:b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ZAJĘCIACH MODELARSKICH – </a:t>
            </a:r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</a:t>
            </a:r>
            <a:endParaRPr lang="pl-PL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UDZIAŁ GRUP I ZESPOŁÓW Z FESTIWALACH </a:t>
            </a:r>
            <a:b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KONKURSACH – </a:t>
            </a:r>
            <a:r>
              <a:rPr lang="pl-PL" sz="22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WIĘCEJ</a:t>
            </a:r>
            <a:endParaRPr lang="pl-PL" sz="2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FERIE ZIMOWE I LETNIE - PÓŁKOLONIE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KONKURSY PLASTYCZNE </a:t>
            </a:r>
            <a:endParaRPr lang="pl-PL" sz="2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DYSKOTEKI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BALE KARNAWAŁOWE DLA DZIECI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DANCINGI</a:t>
            </a:r>
          </a:p>
          <a:p>
            <a:pPr>
              <a:lnSpc>
                <a:spcPct val="100000"/>
              </a:lnSpc>
            </a:pPr>
            <a:endParaRPr lang="pl-PL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98" y="2336295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W:\1) IMPREZY\IMPREZY 2015\2015.11.11 - Święto Niepodległości\IMGP3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00" y="5866780"/>
            <a:ext cx="2821501" cy="1823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:\1) IMPREZY\IMPREZY 2014\2014.03.01 - Zabawa Karnawałowa w Glogowie Małopolskim\MULTIMEDIA\79(1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59" y="5227455"/>
            <a:ext cx="4684950" cy="2443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10.0.0.101\folder\Sekretariat\Desktop\IMGP55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98" y="397565"/>
            <a:ext cx="2821502" cy="1789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Łącznik prostoliniowy 10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4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479029" y="710593"/>
            <a:ext cx="6360091" cy="323609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NAJWAŻNIEJSZE Koncerty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314969" y="292473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59524" y="5077264"/>
            <a:ext cx="3093368" cy="795998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NAJWAŻNIEJSZE Koncerty </a:t>
            </a:r>
          </a:p>
          <a:p>
            <a:pPr algn="ctr"/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132522" y="1330277"/>
            <a:ext cx="6457070" cy="428770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KONCERT ZESPOŁÓW: JOSZKO BRODA I DZIECI Z BRODĄ ORAZ SHADDAI PODCZAS DNI GŁOGOWA MŁP.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„GŁOGOWSKIE SPOTKANIA Z POEZJĄ ŚPIEWANĄ” – KONCERT 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STAREGO DOBREGO MAŁŻEŃSTWA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KONCERTY W RAMACH XXIV FINAŁU WOŚP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KONCERT GMINNEGO WIECZORU KOLĘD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KONCERT KOLĘD – WYSTĘP ZŁOTEJ NUTKI </a:t>
            </a:r>
            <a:b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CHÓRU GLORIA – WYSOKA GŁOGOWSKA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KONCERT NA  BIEGU OJCÓW W RZESZOWIE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KONCERT AUTOSTOPEM Z MARYLKĄ Z OKAZJI 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DNIA 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KOBIET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MIKOŁAJKOWY 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KONCERT CHARYTATYWNY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endParaRPr lang="pl-PL" sz="1800" dirty="0"/>
          </a:p>
        </p:txBody>
      </p:sp>
      <p:pic>
        <p:nvPicPr>
          <p:cNvPr id="22530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65" y="2265956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W:\1) IMPREZY\IMPREZY 2015\2015.09.20 - VII Bieg Ojców\ZDJĘCIA BIEG OJCÓW\DSC01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97" y="5617984"/>
            <a:ext cx="2971076" cy="2070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:\1) IMPREZY\IMPREZY 2014\2014.09.21 - Wykopki 2014\MULTIMEDIA\IMGP23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65" y="5976731"/>
            <a:ext cx="2815994" cy="1676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W:\1) IMPREZY\IMPREZY 2015\2015.05.30-31 DNI GŁOGOWA 2015\Multimedia\DNI GŁOGOWA 2015\2015-05-31 Dni Głogowa20150531-IMG_31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32" y="168642"/>
            <a:ext cx="2901927" cy="2097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10.0.0.101\folder\Sekretariat\Desktop\IMGP92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4" y="5617984"/>
            <a:ext cx="2928731" cy="2070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Łącznik prostoliniowy 11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0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431609" y="660819"/>
            <a:ext cx="6407511" cy="323609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współorganizowaliśmy: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258697" y="236201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759173" y="5102102"/>
            <a:ext cx="3387968" cy="576775"/>
          </a:xfrm>
        </p:spPr>
        <p:txBody>
          <a:bodyPr/>
          <a:lstStyle/>
          <a:p>
            <a:pPr algn="ctr"/>
            <a:r>
              <a:rPr lang="pl-PL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Współ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organizowaliśmy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0" y="1117210"/>
            <a:ext cx="7291754" cy="506333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UROCZYSTOŚCI KORONACJI OBRAZU </a:t>
            </a:r>
            <a:br>
              <a:rPr lang="pl-PL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MATKI BOŻEJ GŁOGOWSKIEJ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DOŻYNKI GMINNE – MIŁOCIN / POGWIZDÓW NOWY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ORSZAK TRZECH KRÓLI + KONCERT KOLĘD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GMINNY DZIEŃ BABCI I DZIADKA</a:t>
            </a:r>
            <a:endParaRPr lang="pl-PL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PIKNIKI RODZINNE: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pl-PL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PRZEWROTNEM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pl-PL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WYSOKIEJ GŁOGOWSKIEJ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pl-PL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BUDACH GŁOGOWSKICH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pl-PL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ZABAJCE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pl-PL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GŁOGOWIE MAŁOPOLSKIM 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pl-PL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PIKNIK RODZINNY POŁĄCZONY Z PARAFIADĄ </a:t>
            </a:r>
            <a:br>
              <a:rPr lang="pl-PL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OSIEDLU NIWA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DNI SENIORA W GMINIE GŁOGÓW MŁP. </a:t>
            </a:r>
            <a:br>
              <a:rPr lang="pl-PL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WYSTĘPY KAPEL I ZESPOŁÓW Z MGDK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ZABAWY CHOINKOWE DLA DZIECI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RZESZOWSKI BIEG OJCÓW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98" y="2336295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:\1) IMPREZY\IMPREZY 2014\2014.09.14 - Piknik Rodzinny Osiedle Niwa Głogów Młp\MULTIMEDIA\IMGP2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55" y="195776"/>
            <a:ext cx="2764302" cy="1842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:\1) IMPREZY\IMPREZY 2014\2014.07.13 - Piknik Rogoźnica\101_1307\IMGP86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98" y="5824025"/>
            <a:ext cx="2732480" cy="1821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:\1) IMPREZY\IMPREZY 2015\2015.01.06 - Orszak Trzech Króli\Multimedia\oraszk - zdjecia mini\P10605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9" y="6503882"/>
            <a:ext cx="2126974" cy="1268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W:\1) IMPREZY\IMPREZY 2015\2015.08.23 Dożynki Gminne\Multimedia\2015.08.23 Dożynki Gminne w Miłocinie\100D5200\DSC_01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44" y="6417353"/>
            <a:ext cx="1948069" cy="1228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Łącznik prostoliniowy 10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385566" y="997493"/>
            <a:ext cx="6465396" cy="323609"/>
          </a:xfrm>
        </p:spPr>
        <p:txBody>
          <a:bodyPr/>
          <a:lstStyle/>
          <a:p>
            <a:pPr algn="ctr"/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wystawy, 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wernisaże I </a:t>
            </a:r>
            <a:r>
              <a:rPr lang="pl-PL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finisaże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427769" y="545691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75065" y="4820975"/>
            <a:ext cx="2957584" cy="576775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163192" y="1391478"/>
            <a:ext cx="6710285" cy="393589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SALA WYSTAW MGDK:</a:t>
            </a: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4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RZEŹBA MARKA TWARDEGO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MALARSTWO TOMASZA BORUCHA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RYSUNEK GABRIELI SELWY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PLENERY AKTYWNEJ GRUPY TWÓRCÓW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MALARSTWO NIU MING MINGA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MALARSTWO, RZEŹBA I SZTUKI RÓŻNE ANNY RZĄSY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MALARSTWO I RYSUNEK MAŁGORZATY GRODECKIEJ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RYSUNEK ANITY RÓG I KINGI MAZIARZ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pl-PL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61" y="1914263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:\1) IMPREZY\IMPREZY 2015\2015.08.28-10.03 - wystawa mal Niu Mingminga\2015-09-21\DSC01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62" y="151112"/>
            <a:ext cx="3024555" cy="1744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:\1) IMPREZY\IMPREZY 2014\2014.08.02 - Wernisaż wystawy Marii Witt\MULTIMEDIA\108_0208\IMGP1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61" y="5704612"/>
            <a:ext cx="2605793" cy="1737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:\1) IMPREZY\IMPREZY 2015\2015.08.07-14 wystawa Gabrieli Selwy\MULTIMEDIA\DSC016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30" y="5655141"/>
            <a:ext cx="3154018" cy="1795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W:\1) IMPREZY\IMPREZY 2015\2015.11.5-28 wystawa Anny Rząsy\MULTIMEDIA\102_2311\IMGP35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3" y="5655141"/>
            <a:ext cx="3240042" cy="1795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Łącznik prostoliniowy 11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/>
        </p:nvSpPr>
        <p:spPr>
          <a:xfrm>
            <a:off x="146336" y="893761"/>
            <a:ext cx="685137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GALERIA POD RATUSZEM</a:t>
            </a:r>
            <a:r>
              <a:rPr lang="pl-P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MALARSTWO MARKA MACZUGI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MALARSTWO MARII TOMCZYK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MALARSTWO WACŁAWA JAŁOWCA, DARIUSZA GRABOWSKIEGO, FRANCISKZA SZCZERBIŃSKIEGO, RYSZARDA KUACABA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MALARSTWO TOMASZA POTUCZKO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MALARSTWO PIOTRA RĘDZINIAKA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„KWIATY POLSKIE” AUTORSTWA PAŃ Z AGT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AKWARELA KRYSTYNY PASTERNAK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PRACE MARII WIKTORII MOSTEK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PRACE AGT – „NASZE NAJNOWSZE PRACE”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PRACE MARII WITT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MALARSTWO LESZKA KUCHNIAKA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MALARSTWO FELICJI MROCZKI</a:t>
            </a:r>
          </a:p>
          <a:p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/>
          </a:p>
          <a:p>
            <a:endParaRPr lang="pl-PL" sz="1400" dirty="0"/>
          </a:p>
        </p:txBody>
      </p:sp>
      <p:sp>
        <p:nvSpPr>
          <p:cNvPr id="23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380997" y="586473"/>
            <a:ext cx="6489385" cy="323609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 c.d.: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381000" y="174630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32593" y="5224169"/>
            <a:ext cx="2957584" cy="576775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98" y="2336295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Łącznik prostoliniowy 6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\\10.0.0.101\folder\Sekretariat\Desktop\P10604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01" y="5845563"/>
            <a:ext cx="2910412" cy="1711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:\1) IMPREZY\IMPREZY 2016\2016.03.04-25. wystawa L. Kuchniak Galeria\MULTIMEDIA\IMGP92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98" y="500426"/>
            <a:ext cx="2385754" cy="1580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1) IMPREZY\IMPREZY 2016\2016.03.04-25. wystawa L. Kuchniak Galeria\MULTIMEDIA\IMGP92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09" y="4957801"/>
            <a:ext cx="1721346" cy="2598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1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399633" y="730207"/>
            <a:ext cx="6439487" cy="323609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 c.d.: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258956" y="236202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84444" y="5007075"/>
            <a:ext cx="2957584" cy="576775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56588" y="1167756"/>
            <a:ext cx="6782533" cy="593929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MAŁA GALERIA – HOL MGDK: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0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WYSTAWA OZDÓB BOŻONARODZENIOWYCH WYKONANYCH PRZEZ DZIECI UCZESTNICZĄCE </a:t>
            </a:r>
            <a:br>
              <a:rPr lang="pl-PL" sz="20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ZAJĘCIACH PLASTYCZNYCH </a:t>
            </a:r>
            <a:br>
              <a:rPr lang="pl-PL" sz="20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MODELARSKICH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pl-PL" sz="20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0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WYSTAWA OZDÓB WIELKANOCNYCH WYKONANYCH NA ZAJĘCIACH PLASTYCZNYCH </a:t>
            </a:r>
            <a:br>
              <a:rPr lang="pl-PL" sz="20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MODELARSKICH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pl-PL" sz="20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0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WYSTAWA PALM WIELKANOCNYCH WYKONANYCH PRZEZ UCZESTNIKÓW ZAJĘĆ MODELARSKICH</a:t>
            </a:r>
          </a:p>
          <a:p>
            <a:pPr marL="285750" indent="-285750">
              <a:buFontTx/>
              <a:buChar char="-"/>
            </a:pPr>
            <a:endPara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 smtClean="0"/>
          </a:p>
          <a:p>
            <a:endParaRPr lang="pl-PL" sz="2000" dirty="0"/>
          </a:p>
        </p:txBody>
      </p:sp>
      <p:pic>
        <p:nvPicPr>
          <p:cNvPr id="23554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59" y="2135048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W:\1) IMPREZY\IMPREZY 2015\wystawy 2015\2015 03 - Wystawa palm wielkanocnych\Multimedia\30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9" y="5830957"/>
            <a:ext cx="3061253" cy="1765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W:\1) IMPREZY\IMPREZY 2015\2015.12.13 Kiermasze Bożonarodzeniowe\STYKÓW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10" y="5830957"/>
            <a:ext cx="3024808" cy="1765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10.0.0.101\folder\Sekretariat\Desktop\30 (29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90" y="187966"/>
            <a:ext cx="2961126" cy="1733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W:\1) IMPREZY\IMPREZY 2015\wystawy 2015\2015 03 - Wystawa palm wielkanocnych\Multimedia\30 (9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90" y="5830957"/>
            <a:ext cx="2961126" cy="1765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Łącznik prostoliniowy 11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2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399633" y="730207"/>
            <a:ext cx="6439487" cy="323609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 c.d.: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258956" y="236202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50375" y="4568224"/>
            <a:ext cx="2957584" cy="576775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140677" y="1125415"/>
            <a:ext cx="6698444" cy="499708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MAŁA GALERIA – HOL MGDK: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pl-PL" sz="2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WYSTAWA PRAC WYKONANYCH PRZEZ UCZESTNIKÓW ZAJĘC PLASTYCZNYCH</a:t>
            </a:r>
          </a:p>
          <a:p>
            <a:pPr marL="285750" indent="-285750">
              <a:lnSpc>
                <a:spcPct val="100000"/>
              </a:lnSpc>
              <a:buFont typeface="+mj-lt"/>
              <a:buAutoNum type="arabicPeriod" startAt="4"/>
            </a:pPr>
            <a:endParaRPr lang="pl-PL" sz="10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pl-PL" sz="2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WYSTAWA POPLENEROWA „GŁOGOWSKIE PEJZAŻE UTRWLANE W MALARSTWIE”</a:t>
            </a:r>
          </a:p>
          <a:p>
            <a:pPr marL="285750" indent="-285750">
              <a:lnSpc>
                <a:spcPct val="100000"/>
              </a:lnSpc>
              <a:buFont typeface="+mj-lt"/>
              <a:buAutoNum type="arabicPeriod" startAt="4"/>
            </a:pPr>
            <a:endParaRPr lang="pl-PL" sz="10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pl-PL" sz="2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WYSTAWA „KWIATY DLA MAMY”</a:t>
            </a:r>
          </a:p>
          <a:p>
            <a:pPr marL="285750" indent="-285750">
              <a:lnSpc>
                <a:spcPct val="100000"/>
              </a:lnSpc>
              <a:buFont typeface="+mj-lt"/>
              <a:buAutoNum type="arabicPeriod" startAt="4"/>
            </a:pPr>
            <a:endParaRPr lang="pl-PL" sz="10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pl-PL" sz="2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WYATSWA „KARTONOWE MIASTECZKO”</a:t>
            </a:r>
          </a:p>
          <a:p>
            <a:pPr marL="285750" indent="-285750">
              <a:lnSpc>
                <a:spcPct val="100000"/>
              </a:lnSpc>
              <a:buFont typeface="+mj-lt"/>
              <a:buAutoNum type="arabicPeriod" startAt="4"/>
            </a:pPr>
            <a:endParaRPr lang="pl-PL" sz="10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pl-PL" sz="2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WYSTAWA „DRZEWKO SZCZĘŚCIA” </a:t>
            </a:r>
          </a:p>
          <a:p>
            <a:pPr marL="285750" indent="-285750">
              <a:lnSpc>
                <a:spcPct val="100000"/>
              </a:lnSpc>
              <a:buFont typeface="+mj-lt"/>
              <a:buAutoNum type="arabicPeriod" startAt="4"/>
            </a:pPr>
            <a:endParaRPr lang="pl-PL" sz="10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pl-PL" sz="2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WYSTAWA PRAC WYKONANYCH PODCZAS PÓŁKOLONII ZIMOWYCH „ŚWIAT KRESKÓWEK”</a:t>
            </a:r>
          </a:p>
          <a:p>
            <a:endParaRPr lang="pl-P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endParaRPr lang="pl-PL" sz="1600" dirty="0"/>
          </a:p>
        </p:txBody>
      </p:sp>
      <p:pic>
        <p:nvPicPr>
          <p:cNvPr id="23554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59" y="1842052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\10.0.0.101\folder\Sekretariat\Desktop\32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254" y="141634"/>
            <a:ext cx="2933761" cy="1700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W:\1) IMPREZY\IMPREZY 2015\FERIE ZIMOWE 2015\MULTIMEDIA\www i telewizor\26 (2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735184"/>
            <a:ext cx="3104461" cy="1840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10.0.0.101\folder\Sekretariat\Desktop\IMGP18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13" y="5824449"/>
            <a:ext cx="3273287" cy="1847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p://mgdk%40mgdk%2Epl@imap.mgdk.pl:143/fetch%3EUID%3E.INBOX%3E18641?part=1.4&amp;type=image/jpeg&amp;filename=13090503_999981053425313_899279454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8" descr="imap://mgdk%40mgdk%2Epl@imap.mgdk.pl:143/fetch%3EUID%3E.INBOX%3E18641?part=1.4&amp;type=image/jpeg&amp;filename=13090503_999981053425313_899279454_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69165" y="5318287"/>
            <a:ext cx="2579939" cy="1934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Łącznik prostoliniowy 12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0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258326" y="4428685"/>
            <a:ext cx="6451959" cy="630798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Grupy  i  zespoły  DZIAŁAJĄCE </a:t>
            </a:r>
            <a:b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PRZY MGDK :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2"/>
          </p:nvPr>
        </p:nvSpPr>
        <p:spPr>
          <a:xfrm>
            <a:off x="217253" y="711337"/>
            <a:ext cx="5723440" cy="372662"/>
          </a:xfrm>
        </p:spPr>
        <p:txBody>
          <a:bodyPr/>
          <a:lstStyle/>
          <a:p>
            <a:pPr algn="ctr"/>
            <a: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ZAJĘCIA STAŁE:</a:t>
            </a:r>
            <a:endParaRPr lang="pl-P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88872" y="5231236"/>
            <a:ext cx="2957584" cy="576775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Zajęcia stałe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</a:t>
            </a: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6"/>
          </p:nvPr>
        </p:nvSpPr>
        <p:spPr>
          <a:xfrm>
            <a:off x="113128" y="5177928"/>
            <a:ext cx="6493034" cy="240844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Aktywna Grupa Twórców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Chór Męski Gloria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Gminna Orkiestra Dęta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Grupa Teatralna „Hrabia Von Trupki” – 2 grupy </a:t>
            </a:r>
            <a:br>
              <a:rPr lang="pl-PL" sz="2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WIĘCEJ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2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Grupa Teatralna „Porażenie Prądem”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Grupa Teatralna „Ufo Nad Szopką”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17250" y="1013393"/>
            <a:ext cx="6493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ZESTAWIENIE ROCZNE:</a:t>
            </a:r>
          </a:p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Ogółem:  </a:t>
            </a:r>
            <a:r>
              <a:rPr lang="pl-PL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  zajęcia tygodniowo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4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WIĘCEJ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tym: </a:t>
            </a:r>
            <a:r>
              <a:rPr lang="pl-PL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 w Głogowie Młp. 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 na terenie Gminy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4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WIĘCEJ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33" y="2271998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:\1) IMPREZY\IMPREZY 2014\2014.03.04 - 22.03 - wystawa Paulina Bąk\MULTIMEDIA\82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54" y="2858895"/>
            <a:ext cx="2171567" cy="1447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scontent-cdg.xx.fbcdn.net/hphotos-xaf1/v/l/t1.0-9/1656012_680314435388178_4177560513382967637_n.jpg?oh=e9926c08a22b11416073272d6f2cc0d3&amp;oe=55D135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63" y="323875"/>
            <a:ext cx="2587625" cy="1725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:\1) IMPREZY\IMPREZY 2014\2014.09.21 - Wyjazd Chóru Gloria do Lubaczowa\40 (8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996" y="5702690"/>
            <a:ext cx="2630657" cy="1972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237787" y="2741612"/>
            <a:ext cx="50292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 NA KWIECIEŃ 2016 :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Ogółem: </a:t>
            </a:r>
            <a:r>
              <a:rPr lang="pl-PL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 zajęć tygodniowo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tym: </a:t>
            </a:r>
            <a:r>
              <a:rPr lang="pl-PL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w Głogowie Młp. </a:t>
            </a:r>
          </a:p>
          <a:p>
            <a:r>
              <a:rPr lang="pl-PL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na terenie Gminy</a:t>
            </a:r>
            <a:endParaRPr lang="pl-PL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100697" y="538021"/>
            <a:ext cx="6738424" cy="338937"/>
          </a:xfrm>
        </p:spPr>
        <p:txBody>
          <a:bodyPr/>
          <a:lstStyle/>
          <a:p>
            <a:pPr algn="ctr"/>
            <a:r>
              <a:rPr lang="pl-PL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Wojewódzkie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konkursy plastyczne: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188618" y="137728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17287" y="4703004"/>
            <a:ext cx="2957584" cy="576775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Konkursy, plenery, warsztaty</a:t>
            </a:r>
          </a:p>
          <a:p>
            <a:pPr algn="ctr"/>
            <a:endParaRPr lang="pl-PL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454576" y="1375182"/>
            <a:ext cx="6124481" cy="5464440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pl-PL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endParaRPr lang="pl-PL" sz="1600" dirty="0"/>
          </a:p>
        </p:txBody>
      </p:sp>
      <p:pic>
        <p:nvPicPr>
          <p:cNvPr id="23554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58" y="1895061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W:\1) IMPREZY\IMPREZY 2015\2015.05.26-06.26 V Przegląd Twórcz. Niepro.Patrząc i\patrząc i widzą 2015.26.06\DSC01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87" y="123900"/>
            <a:ext cx="2907799" cy="1771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0" y="915582"/>
            <a:ext cx="683912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WOJEWÓDZKI PRZEGLĄD TWÓRCZOŚCI NIEPROFESJONALNEJ „PATRZĄC I WIDZĄC”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WOJEWÓDZKI KONKURS PLASTYCZNY „NASZ  WSPÓLNY ŚWIAT”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WOJEWÓDZKI KONKURS PLASTYCZNY „SZOPKA BETLEJEMSKA W OCZACH DZIECKA”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WOJEWÓDZKI KONKURS PLASTYCZNY „NA SZKLE MALOWANE”</a:t>
            </a:r>
          </a:p>
          <a:p>
            <a:endParaRPr lang="pl-PL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PLENERY ARTYSTYCZNE AGT:</a:t>
            </a:r>
          </a:p>
          <a:p>
            <a:endParaRPr lang="pl-PL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PLENER MALARSKI – „ZIEMIA SOKOŁOWSKA </a:t>
            </a:r>
            <a:b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MALARSTWIE I RYSUNKU”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PLENER MALARSKI – „NA LEŚNYM SZLAKU EUROGALICJI 2015”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PLENER MALARSKI – „SOKOŁÓW MAŁOPOLSKI 2015”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PLENER MALARSKI – „GŁOGOWSKIE PEJZAŻE UTRWALONE W MALARSTWIE”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PLENER MALARSKI – „RAJSKA DOLINA” </a:t>
            </a:r>
            <a:b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POGWIZDÓW SATRY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WARSZTATY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RĘKODZIEŁA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\\10.0.0.101\folder\Sekretariat\Desktop\34 (2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59" y="6042992"/>
            <a:ext cx="2774127" cy="1534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Łącznik prostoliniowy 9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6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57" y="2438400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7050957" y="5408443"/>
            <a:ext cx="2855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CODZIENNA DZIAŁALNOŚĆ</a:t>
            </a:r>
            <a:endParaRPr lang="pl-PL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tekstu 6"/>
          <p:cNvSpPr txBox="1">
            <a:spLocks/>
          </p:cNvSpPr>
          <p:nvPr/>
        </p:nvSpPr>
        <p:spPr>
          <a:xfrm>
            <a:off x="0" y="1351"/>
            <a:ext cx="5723440" cy="394862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10273" y="632315"/>
            <a:ext cx="591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CODZIENNA DZIAŁALNOŚĆ: </a:t>
            </a:r>
            <a:endParaRPr lang="pl-PL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6017" y="966826"/>
            <a:ext cx="73967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OCHRONA PRAW AUTORSKICH;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OCHRONA DANYCH OSOBOWYCH; </a:t>
            </a:r>
            <a:endParaRPr lang="pl-PL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WPROWADZENIE JEDNOLITEGO RZECZOWEGO WYKAZU AKT;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WPROWADZENIE INSTRUKCJI KANCELARYJNEJ;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WPROWADZENIE INSTRUKCJI ARCHIWALNEJ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UTWORZENIE REGULAMINU ZAJĘĆ STAŁYCH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ROZWINIĘCIE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DZIAŁAŃ 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PROMOCYJNYCH: 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PATRONATY MARSZAŁKA WOJEWÓDZTWA, STAROSTY RZESZOWSKIEGO, BURMISTRZA GŁOGOWA 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MAŁOPOLSKIEGO;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 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MEDIAMI</a:t>
            </a:r>
            <a:r>
              <a:rPr lang="pl-PL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PATRONATY, </a:t>
            </a:r>
            <a:br>
              <a:rPr lang="pl-PL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ZAPOWIEDZI I RELACJE W TVP RZESZÓW, </a:t>
            </a:r>
            <a:br>
              <a:rPr lang="pl-PL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ROZGŁOŚNIACH 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RADIOWYCH I GAZETACH REGIONALNYCH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SZKOLENIA DLA KADRY PRACOWNICZEJ;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oliniowy 1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57" y="2438400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6"/>
          <p:cNvSpPr txBox="1">
            <a:spLocks/>
          </p:cNvSpPr>
          <p:nvPr/>
        </p:nvSpPr>
        <p:spPr>
          <a:xfrm>
            <a:off x="0" y="1351"/>
            <a:ext cx="5723440" cy="394862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40430" y="1378884"/>
            <a:ext cx="66986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ADAPTACJA KOLEJNYCH POMIESZCZEŃ </a:t>
            </a:r>
            <a:b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BUDYNKU NA CELE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PROWADZENIA ZAJĘĆ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SPOTKAŃ;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UTWORZENIE TABLICY INFORMACYJNEJ W BUDYNKU;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UTWORZENIE PLANU BUDYNKU;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AKTUALIZACJA NUMERÓW I NAZW SAL </a:t>
            </a:r>
            <a:b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BUDYNKU;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ZAMONTOWANIE TABLIC </a:t>
            </a:r>
            <a:b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ROZKŁADAMI ZAJĘĆ </a:t>
            </a:r>
            <a:b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STAŁYCH  PRZY SALACH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10273" y="658819"/>
            <a:ext cx="532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CODZIENNA </a:t>
            </a:r>
            <a:r>
              <a:rPr lang="pl-PL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– CD.:</a:t>
            </a:r>
            <a:r>
              <a:rPr lang="pl-PL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50958" y="5243158"/>
            <a:ext cx="2913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CODZIENNA DZIAŁALNOŚĆ</a:t>
            </a:r>
            <a:endParaRPr lang="pl-PL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9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365618" y="921489"/>
            <a:ext cx="6495572" cy="323609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POZYSKANE FINANSE: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ymbol zastępczy tekstu 17"/>
          <p:cNvSpPr>
            <a:spLocks noGrp="1"/>
          </p:cNvSpPr>
          <p:nvPr>
            <p:ph type="body" sz="quarter" idx="12"/>
          </p:nvPr>
        </p:nvSpPr>
        <p:spPr>
          <a:xfrm>
            <a:off x="6861190" y="5387927"/>
            <a:ext cx="2957584" cy="576775"/>
          </a:xfrm>
        </p:spPr>
        <p:txBody>
          <a:bodyPr/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POZYSKANE finanse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365618" y="300301"/>
            <a:ext cx="5723440" cy="413381"/>
          </a:xfrm>
        </p:spPr>
        <p:txBody>
          <a:bodyPr/>
          <a:lstStyle/>
          <a:p>
            <a:r>
              <a:rPr lang="pl-PL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365617" y="1604827"/>
            <a:ext cx="7066813" cy="29522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FINANSE POZYSKANE </a:t>
            </a:r>
            <a:r>
              <a:rPr lang="pl-PL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PRZEZ MGDK W 2016 R:</a:t>
            </a:r>
            <a:endParaRPr lang="pl-PL" sz="2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Dotacje spoza </a:t>
            </a: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Gminy: </a:t>
            </a:r>
            <a:endParaRPr lang="pl-PL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177 500 zł</a:t>
            </a:r>
          </a:p>
          <a:p>
            <a:pPr>
              <a:lnSpc>
                <a:spcPct val="100000"/>
              </a:lnSpc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tym: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175 000 zł z </a:t>
            </a:r>
            <a:r>
              <a:rPr lang="pl-PL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MKiDN</a:t>
            </a:r>
            <a:endParaRPr lang="pl-PL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2 500 zł ze Starostwa w Rzeszowie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FINANSE POZYSKANE PRZEZ MGDK W </a:t>
            </a:r>
            <a:r>
              <a:rPr lang="pl-PL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pl-PL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</a:t>
            </a:r>
          </a:p>
          <a:p>
            <a:pPr>
              <a:lnSpc>
                <a:spcPct val="100000"/>
              </a:lnSpc>
            </a:pPr>
            <a:endParaRPr lang="pl-PL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Dotacje spoza Gminy: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6 100,89 zł</a:t>
            </a:r>
          </a:p>
          <a:p>
            <a:pPr>
              <a:lnSpc>
                <a:spcPct val="100000"/>
              </a:lnSpc>
            </a:pP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Przychody własne: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160 638,24 zł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65" y="2349977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422031" y="863614"/>
            <a:ext cx="6559218" cy="322803"/>
          </a:xfrm>
        </p:spPr>
        <p:txBody>
          <a:bodyPr/>
          <a:lstStyle/>
          <a:p>
            <a:pPr algn="ctr"/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POZYSKANE FINANSE:</a:t>
            </a:r>
          </a:p>
        </p:txBody>
      </p:sp>
      <p:sp>
        <p:nvSpPr>
          <p:cNvPr id="10" name="Symbol zastępczy tekstu 17"/>
          <p:cNvSpPr>
            <a:spLocks noGrp="1"/>
          </p:cNvSpPr>
          <p:nvPr>
            <p:ph type="body" sz="quarter" idx="12"/>
          </p:nvPr>
        </p:nvSpPr>
        <p:spPr>
          <a:xfrm>
            <a:off x="6861190" y="5387927"/>
            <a:ext cx="2957584" cy="576775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POZYSKANE FINANSE: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455644" y="258098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422030" y="1417387"/>
            <a:ext cx="7022123" cy="20409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FINANSE ZEWNĘTRZNE POZYSKANE 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PRZEZ </a:t>
            </a: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GMINĘ 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RZECZ 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MGDK W </a:t>
            </a:r>
            <a:r>
              <a:rPr lang="pl-PL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R:</a:t>
            </a:r>
          </a:p>
          <a:p>
            <a:pPr>
              <a:lnSpc>
                <a:spcPct val="100000"/>
              </a:lnSpc>
            </a:pP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Remont dawnej projektorni – adaptacja </a:t>
            </a:r>
            <a:b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pomieszczenie dla akustyka: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000,00 </a:t>
            </a: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zł – Ministerstwo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Kultury </a:t>
            </a: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Dziedzictwa N</a:t>
            </a: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arodowego</a:t>
            </a:r>
            <a:endParaRPr lang="pl-PL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pl-PL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FINANSE ZEWNĘTRZNE POZYSKANE </a:t>
            </a:r>
            <a:b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PRZEZ GMINĘ NA RZECZ MGDK W </a:t>
            </a:r>
            <a:r>
              <a:rPr lang="pl-P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R:</a:t>
            </a:r>
          </a:p>
          <a:p>
            <a:pPr>
              <a:lnSpc>
                <a:spcPct val="100000"/>
              </a:lnSpc>
            </a:pPr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Rozbudowa zaplecza sali widowiskowej: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100 000,00 zł – </a:t>
            </a:r>
            <a:r>
              <a:rPr lang="pl-PL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MKiDN</a:t>
            </a:r>
            <a:endPara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235,26 zł – Regionalny Program </a:t>
            </a: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Operacyjny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Województwa Podkarpackiego</a:t>
            </a:r>
          </a:p>
          <a:p>
            <a:pPr algn="ctr">
              <a:lnSpc>
                <a:spcPct val="100000"/>
              </a:lnSpc>
            </a:pPr>
            <a:endParaRPr lang="pl-PL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19458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62" y="2294092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Łącznik prostoliniowy 7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7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422031" y="863614"/>
            <a:ext cx="6559218" cy="322803"/>
          </a:xfrm>
        </p:spPr>
        <p:txBody>
          <a:bodyPr/>
          <a:lstStyle/>
          <a:p>
            <a:pPr algn="ctr"/>
            <a:r>
              <a:rPr lang="pl-PL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NAJWAŻNIEJSZE INWESTYCJE:</a:t>
            </a:r>
            <a:endParaRPr lang="pl-PL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ymbol zastępczy tekstu 17"/>
          <p:cNvSpPr>
            <a:spLocks noGrp="1"/>
          </p:cNvSpPr>
          <p:nvPr>
            <p:ph type="body" sz="quarter" idx="12"/>
          </p:nvPr>
        </p:nvSpPr>
        <p:spPr>
          <a:xfrm>
            <a:off x="6981249" y="5656181"/>
            <a:ext cx="2957584" cy="576775"/>
          </a:xfrm>
        </p:spPr>
        <p:txBody>
          <a:bodyPr/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Inwestycje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455644" y="258098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422031" y="1616680"/>
            <a:ext cx="7022123" cy="587436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endParaRPr lang="pl-PL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ZAKUP AUTOBUSU – 30 750 ZŁ. (dotacja celowa)</a:t>
            </a:r>
          </a:p>
          <a:p>
            <a:pPr>
              <a:lnSpc>
                <a:spcPct val="100000"/>
              </a:lnSpc>
            </a:pPr>
            <a:endParaRPr lang="pl-PL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NIEODPŁATNE PRZEKAZANIE </a:t>
            </a:r>
            <a:br>
              <a:rPr lang="pl-P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SAMOCHODU SŁUŻBOWEGO Z </a:t>
            </a:r>
            <a:r>
              <a:rPr lang="pl-PL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OSP</a:t>
            </a:r>
          </a:p>
          <a:p>
            <a:pPr>
              <a:lnSpc>
                <a:spcPct val="100000"/>
              </a:lnSpc>
            </a:pPr>
            <a:endParaRPr lang="pl-PL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ZAŁOŻENIE ROLET PRZEDZIELAJĄCYCH</a:t>
            </a:r>
            <a:br>
              <a:rPr lang="pl-PL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SALĘ BALOWĄ – 5 800 ZŁ.</a:t>
            </a:r>
          </a:p>
          <a:p>
            <a:pPr>
              <a:lnSpc>
                <a:spcPct val="100000"/>
              </a:lnSpc>
            </a:pPr>
            <a:endParaRPr lang="pl-PL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ZAŁOŻENIE KLIMATYZACJI W SERWEROWNI I W SEKRETARIACIE – 6 800 ZŁ.</a:t>
            </a:r>
          </a:p>
          <a:p>
            <a:pPr>
              <a:lnSpc>
                <a:spcPct val="100000"/>
              </a:lnSpc>
            </a:pPr>
            <a:endParaRPr lang="pl-PL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ZAKUP 10 SZTUK NAMIOTÓW PLENEROWYCH (3 x 6 m.) – 5 300 </a:t>
            </a:r>
            <a:r>
              <a:rPr lang="pl-P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ZŁ.</a:t>
            </a:r>
          </a:p>
          <a:p>
            <a:pPr>
              <a:lnSpc>
                <a:spcPct val="100000"/>
              </a:lnSpc>
            </a:pPr>
            <a:endParaRPr lang="pl-PL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19458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62" y="2294092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Łącznik prostoliniowy 7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0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587171" y="1090421"/>
            <a:ext cx="5723440" cy="323609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Zasoby Kadrowe: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399374" y="258098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61190" y="5387927"/>
            <a:ext cx="2957584" cy="576775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KADRA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253218" y="1909755"/>
            <a:ext cx="6365520" cy="34078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osób – 16,75 etatów </a:t>
            </a:r>
          </a:p>
          <a:p>
            <a:pPr>
              <a:lnSpc>
                <a:spcPct val="100000"/>
              </a:lnSpc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tym 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instruktorów – 6,75 etatów</a:t>
            </a:r>
          </a:p>
          <a:p>
            <a:pPr>
              <a:lnSpc>
                <a:spcPct val="100000"/>
              </a:lnSpc>
            </a:pPr>
            <a:endParaRPr lang="pl-PL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 instruktorów – umowy zlecenia</a:t>
            </a:r>
          </a:p>
          <a:p>
            <a:endParaRPr lang="pl-PL" sz="3200" dirty="0"/>
          </a:p>
        </p:txBody>
      </p:sp>
      <p:pic>
        <p:nvPicPr>
          <p:cNvPr id="17410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68" y="2223753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5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590163" y="1419650"/>
            <a:ext cx="5748583" cy="957790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ZAPRASZAM NA NASZĄ STRONĘ INTERNETOWĄ:</a:t>
            </a:r>
          </a:p>
          <a:p>
            <a:pPr algn="ctr"/>
            <a:endParaRPr lang="pl-PL" dirty="0" smtClean="0"/>
          </a:p>
          <a:p>
            <a:pPr algn="ctr"/>
            <a:r>
              <a:rPr lang="pl-PL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WWW.MGDK.PL</a:t>
            </a:r>
            <a:endParaRPr lang="pl-PL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300901" y="370640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21305" y="5992837"/>
            <a:ext cx="3235569" cy="1252025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pl-PL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W:\9) loga\NOWE LOGO MGD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6" y="2406634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7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502763" y="3160855"/>
            <a:ext cx="5996510" cy="834370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  ! </a:t>
            </a:r>
            <a:endParaRPr lang="pl-PL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357172" y="545691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22831" y="5992837"/>
            <a:ext cx="3235569" cy="12520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Dyrektor: </a:t>
            </a:r>
          </a:p>
          <a:p>
            <a:pPr algn="ctr">
              <a:lnSpc>
                <a:spcPct val="100000"/>
              </a:lnSpc>
            </a:pPr>
            <a:r>
              <a:rPr lang="pl-P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Dariusz </a:t>
            </a:r>
          </a:p>
          <a:p>
            <a:pPr algn="ctr">
              <a:lnSpc>
                <a:spcPct val="100000"/>
              </a:lnSpc>
            </a:pPr>
            <a:r>
              <a:rPr lang="pl-P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Lewandowski - socha</a:t>
            </a:r>
            <a:endParaRPr lang="pl-PL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830" y="2350363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3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281649" y="963523"/>
            <a:ext cx="6451959" cy="80666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Grupy  i  zespoły  DZIAŁAJĄCE </a:t>
            </a:r>
          </a:p>
          <a:p>
            <a:pPr algn="ctr">
              <a:lnSpc>
                <a:spcPct val="100000"/>
              </a:lnSpc>
            </a:pP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PRZY MGDK C.D.: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385768" y="320608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0" y="1941123"/>
            <a:ext cx="6915069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Seniorów „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Antynuda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pl-PL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Kapela „Przewrotniacy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Mażoretki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 grup – </a:t>
            </a:r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WIĘCEJ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777240">
              <a:buFont typeface="Arial" panose="020B0604020202020204" pitchFamily="34" charset="0"/>
              <a:buChar char="•"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Muzyczny „Łubu Dubu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285750" indent="-285750" defTabSz="777240">
              <a:buFont typeface="Arial" panose="020B0604020202020204" pitchFamily="34" charset="0"/>
              <a:buChar char="•"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Pieśni i Tańca „Chabry” – 2 grupy</a:t>
            </a:r>
          </a:p>
          <a:p>
            <a:pPr marL="285750" indent="-285750" defTabSz="777240"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Pieśni i Tańca „Hanka” – 8 grup – </a:t>
            </a:r>
            <a:r>
              <a:rPr lang="pl-PL" sz="22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WIĘCEJ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defTabSz="777240"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Pieśni i Tańca „Lajkonik” – 3 grupy</a:t>
            </a:r>
          </a:p>
          <a:p>
            <a:pPr marL="285750" lvl="0" indent="-285750" defTabSz="777240"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Pieśni i Tańca „Mali Przewrotniacy” – 3 grupy</a:t>
            </a:r>
          </a:p>
          <a:p>
            <a:pPr marL="285750" lvl="0" indent="-285750" defTabSz="777240"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Pieśni i Tańca „Przewrotniacy”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Wokalny „Złota Nutka” – 3 grupy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Wokalny „Perełki” </a:t>
            </a:r>
          </a:p>
          <a:p>
            <a:pPr marL="285750" lvl="0" indent="-285750" defTabSz="777240">
              <a:buFont typeface="Arial" panose="020B0604020202020204" pitchFamily="34" charset="0"/>
              <a:buChar char="•"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553" y="2077342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23.fotosik.pl/257/8af61925887deaab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416" y="5496755"/>
            <a:ext cx="2639982" cy="1979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887667" y="4698849"/>
            <a:ext cx="2980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ZAJĘCIA STAŁE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\\10.0.0.101\folder\Sekretariat\Desktop\Lomogram_2015-12-17_11-57-33-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54" y="5813739"/>
            <a:ext cx="4177368" cy="1872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:\6) DO WGLĄDU\Lewandowski Zenon\ORKIESTRA FOTO\11822399_1606745556258858_3084665910932777907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553" y="390749"/>
            <a:ext cx="2624556" cy="1550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226646" y="780931"/>
            <a:ext cx="6839253" cy="672120"/>
          </a:xfrm>
        </p:spPr>
        <p:txBody>
          <a:bodyPr/>
          <a:lstStyle/>
          <a:p>
            <a:pPr algn="ctr"/>
            <a:r>
              <a:rPr lang="pl-PL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Grupy  i  zespoły  DZIAŁAJĄCE </a:t>
            </a:r>
            <a:br>
              <a:rPr lang="pl-PL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PRZY MGDK c.d.:</a:t>
            </a:r>
            <a:endParaRPr lang="pl-PL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118481" y="151796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61190" y="5387927"/>
            <a:ext cx="2957584" cy="576775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Zajęcia stałe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615274" y="2987851"/>
            <a:ext cx="54347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77724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Język angielski – 17 grup – </a:t>
            </a:r>
            <a:r>
              <a:rPr lang="pl-PL" sz="22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WIĘCEJ</a:t>
            </a:r>
            <a:endParaRPr lang="pl-PL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77724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Język niemiecki –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grupy 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2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WIĘCEJ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77724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Kółko gier i zabaw – 3 grupy </a:t>
            </a:r>
            <a:endParaRPr lang="pl-PL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77724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Kółko 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modelarskie – 6 grup – </a:t>
            </a:r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WIĘCEJ</a:t>
            </a:r>
            <a:endParaRPr lang="pl-PL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77724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Kółko fotograficzne – </a:t>
            </a:r>
            <a:r>
              <a:rPr lang="pl-PL" sz="22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</a:t>
            </a:r>
          </a:p>
        </p:txBody>
      </p:sp>
      <p:sp>
        <p:nvSpPr>
          <p:cNvPr id="4" name="Prostokąt 3"/>
          <p:cNvSpPr/>
          <p:nvPr/>
        </p:nvSpPr>
        <p:spPr>
          <a:xfrm>
            <a:off x="447038" y="5482259"/>
            <a:ext cx="68022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77724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plastyczne – 6 grup </a:t>
            </a:r>
            <a:endParaRPr lang="pl-PL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77724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Balet –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grupy – </a:t>
            </a:r>
            <a:r>
              <a:rPr lang="pl-PL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WIĘCEJ</a:t>
            </a:r>
            <a:endParaRPr lang="pl-PL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77724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Taniec 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towarzyski – 8 grup </a:t>
            </a:r>
            <a:endParaRPr lang="pl-PL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77724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Breakdance – 3 grupy – </a:t>
            </a:r>
            <a:r>
              <a:rPr lang="pl-PL" sz="22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WIĘCEJ</a:t>
            </a:r>
            <a:endParaRPr lang="pl-PL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77724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Grupa </a:t>
            </a:r>
            <a:r>
              <a:rPr lang="pl-PL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Cheerleaderek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2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</a:t>
            </a:r>
            <a:endParaRPr lang="pl-PL" sz="2200" b="1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47746" y="1445742"/>
            <a:ext cx="6565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Rytmika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Fitness </a:t>
            </a:r>
            <a:endParaRPr lang="pl-PL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Flexi-fit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 – </a:t>
            </a:r>
            <a:r>
              <a:rPr lang="pl-PL" sz="22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WIĘCEJ</a:t>
            </a:r>
            <a:endParaRPr lang="pl-PL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Trening wzmacniający –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 – </a:t>
            </a:r>
            <a:r>
              <a:rPr lang="pl-PL" sz="22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WIĘCEJ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l-PL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73" y="2322228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W:\1) IMPREZY\IMPREZY 2014\2014.07.16 - wystawa małych artystów\wystawa prac dzieci kółko pl. 7,8,9.2014\IMGP2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7851"/>
            <a:ext cx="1770942" cy="2494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W:\1) IMPREZY\IMPREZY 2014\2014.11.09 - Jubileusz 5 lecia ZPiT Lajkonik\MULTIMEDIA\www\20 (1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982" y="379828"/>
            <a:ext cx="2822931" cy="1881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Łącznik prostoliniowy 11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W:\1) IMPREZY\IMPREZY 2015\2015.04.28 warsztaty AGT\102_2804\IMGP13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983" y="5923722"/>
            <a:ext cx="2822930" cy="1606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1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289802" y="668031"/>
            <a:ext cx="6673705" cy="323609"/>
          </a:xfrm>
        </p:spPr>
        <p:txBody>
          <a:bodyPr/>
          <a:lstStyle/>
          <a:p>
            <a:pPr algn="ctr"/>
            <a:r>
              <a:rPr lang="pl-PL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ZEWNĘTRZNA  AKTYWNOŚĆ W MGDK:</a:t>
            </a:r>
            <a:endParaRPr lang="pl-PL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132088" y="151796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63507" y="4939874"/>
            <a:ext cx="2957584" cy="576775"/>
          </a:xfrm>
        </p:spPr>
        <p:txBody>
          <a:bodyPr/>
          <a:lstStyle/>
          <a:p>
            <a:pPr algn="ctr"/>
            <a:r>
              <a:rPr lang="pl-PL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ZEWNĘTRZNA AKTYWNOŚĆ </a:t>
            </a:r>
            <a:br>
              <a:rPr lang="pl-PL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MGDK</a:t>
            </a:r>
            <a:endParaRPr lang="pl-PL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304454" y="1151080"/>
            <a:ext cx="6534667" cy="396018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ZWIĄZEK EMERYTÓW, RENCISTÓW </a:t>
            </a:r>
          </a:p>
          <a:p>
            <a:pPr>
              <a:lnSpc>
                <a:spcPct val="100000"/>
              </a:lnSpc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 INWALIDÓW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 i AL-ANON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GABINET LOGOPOEDYCZNY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PUNKT KONSULTACYJNY – PSYCHOLOG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NIEODPŁATNE PORADY PRAWNE – </a:t>
            </a:r>
            <a:r>
              <a:rPr lang="pl-PL" sz="20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TENIS STOŁOWY TKKF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ZESPOŁÓW MŁODZIEŻOWYCH W „KANCIAPIE”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PILATES – 3 GRUPY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KARATE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GIMNASTYKA – SENIORZY </a:t>
            </a:r>
            <a:endParaRPr lang="pl-PL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KLUB EDUKACYJNY „ŚWIAT ZAINTERESOWAŃ” </a:t>
            </a:r>
            <a:endParaRPr lang="pl-PL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33" y="2265957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:\1) IMPREZY\IMPREZY 2014\2014.02.28 -10 Jubileuszowy Przegląd Zespołów Tanecznych  KLAUNADA 2014\76(2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00" y="5883388"/>
            <a:ext cx="2579760" cy="1719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Łącznik prostoliniowy 12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13" y="4928789"/>
            <a:ext cx="2054086" cy="2812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W:\1) IMPREZY\IMPREZY 2015\Punkt konsultacyjny 2015\Punkt konsultacyjny 2015\PSYCHOLOG 2015 GRUDZIEŃ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067" y="467753"/>
            <a:ext cx="2381025" cy="1437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W:\6) DO WGLĄDU\Lewandowski Zenon\S45C-2160426093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4097" y="5303988"/>
            <a:ext cx="2741682" cy="2133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3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140677" y="208067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2"/>
          </p:nvPr>
        </p:nvSpPr>
        <p:spPr>
          <a:xfrm>
            <a:off x="6983484" y="5061444"/>
            <a:ext cx="2957584" cy="576775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Zajęcia NA TERENIE GMINY</a:t>
            </a:r>
            <a:endParaRPr lang="pl-PL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40676" y="756475"/>
            <a:ext cx="655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ZAJĘCIA STAŁE NA TERENIE GMINY: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1865" y="1186417"/>
            <a:ext cx="694943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Budy Głogowskie :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Pieśni i Tańca „Lajkonik”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– 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 grupy 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Grupa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Teatralna 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„Porażenie prądem”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Kółko plastyczne 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Taniec towarzyski – 2 grupy 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OGÓŁEM: 9 zajęć tygodniowo</a:t>
            </a:r>
            <a:endParaRPr lang="pl-PL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66620" y="3226151"/>
            <a:ext cx="680127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Hucisko: 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Pieśni i Tańca „Chabry” – 2 grupy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Język angielski – 2 grupy – </a:t>
            </a:r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 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Trening wzmacniający – </a:t>
            </a:r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 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Flexi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Fit – </a:t>
            </a:r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 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OGÓŁEM: 6 zajęć </a:t>
            </a:r>
            <a:r>
              <a:rPr lang="pl-PL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tygodniowo</a:t>
            </a:r>
            <a:endParaRPr lang="pl-PL" sz="2200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04" y="2385997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Łącznik prostoliniowy 9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\\10.0.0.101\folder\Sekretariat\Desktop\2015-05-31 Dni Głogowa20150531-IMG_2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46" y="346263"/>
            <a:ext cx="2983269" cy="2039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0.0.101\folder\Sekretariat\Desktop\IMGP1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41" y="5847658"/>
            <a:ext cx="2983269" cy="1646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66620" y="5380587"/>
            <a:ext cx="50292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2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Lipie</a:t>
            </a:r>
            <a:r>
              <a:rPr lang="pl-PL" sz="2200" dirty="0">
                <a:solidFill>
                  <a:srgbClr val="00B0F0"/>
                </a:solidFill>
              </a:rPr>
              <a:t>: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Kółko gier i zabaw 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Język angielski – </a:t>
            </a:r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</a:t>
            </a:r>
          </a:p>
          <a:p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Cheerleaderki</a:t>
            </a:r>
            <a:r>
              <a:rPr lang="pl-PL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</a:t>
            </a:r>
          </a:p>
          <a:p>
            <a:r>
              <a:rPr lang="pl-PL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OGÓŁEM: 3 zajęcia  tygodniowo</a:t>
            </a:r>
            <a:endParaRPr lang="pl-PL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8227" y="2304042"/>
            <a:ext cx="50292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Pogwizdów Nowy:</a:t>
            </a:r>
            <a:endParaRPr lang="pl-PL" sz="24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pl-PL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Fit – </a:t>
            </a:r>
            <a:r>
              <a:rPr lang="pl-PL" sz="22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 </a:t>
            </a:r>
            <a:endParaRPr lang="pl-PL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Trening wzmacniający – </a:t>
            </a:r>
            <a:r>
              <a:rPr lang="pl-PL" sz="22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Fitness    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Breakdance – </a:t>
            </a:r>
            <a:r>
              <a:rPr lang="pl-PL" sz="22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 </a:t>
            </a:r>
            <a:endParaRPr lang="pl-PL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Balet – </a:t>
            </a:r>
            <a:r>
              <a:rPr lang="pl-PL" sz="22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 </a:t>
            </a:r>
            <a:endParaRPr lang="pl-PL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Język angielski – 3 grupy </a:t>
            </a:r>
          </a:p>
          <a:p>
            <a:r>
              <a:rPr lang="pl-PL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OGÓŁEM: 7 zajęć tygodniowo</a:t>
            </a:r>
            <a:endParaRPr lang="pl-PL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6"/>
          <p:cNvSpPr txBox="1">
            <a:spLocks/>
          </p:cNvSpPr>
          <p:nvPr/>
        </p:nvSpPr>
        <p:spPr>
          <a:xfrm>
            <a:off x="140677" y="80865"/>
            <a:ext cx="5723440" cy="421366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defPPr>
              <a:defRPr lang="en-US"/>
            </a:defPPr>
            <a:lvl1pPr marL="0" algn="l" defTabSz="914400" rtl="0" eaLnBrk="1" latinLnBrk="0" hangingPunct="1">
              <a:defRPr kumimoji="0"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u="sng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40676" y="641365"/>
            <a:ext cx="677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ZAJĘCIA STAŁE NA TERENIE GMINY  C.D.: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38" y="2075882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17"/>
          <p:cNvSpPr txBox="1">
            <a:spLocks/>
          </p:cNvSpPr>
          <p:nvPr/>
        </p:nvSpPr>
        <p:spPr>
          <a:xfrm>
            <a:off x="6583376" y="4697389"/>
            <a:ext cx="3574878" cy="942739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defPPr>
              <a:defRPr lang="en-US"/>
            </a:defPPr>
            <a:lvl1pPr marL="0" algn="ctr" defTabSz="914400" rtl="0" eaLnBrk="1" latinLnBrk="0" hangingPunct="1"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ZAJĘCIA NA TERENIE GMINY</a:t>
            </a:r>
            <a:endParaRPr lang="pl-PL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78227" y="5191182"/>
            <a:ext cx="50292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2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Pogwizdów Stary: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Kółko plastyczne 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Język angielski – 3 grupy </a:t>
            </a:r>
          </a:p>
          <a:p>
            <a:r>
              <a:rPr lang="pl-PL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OGÓŁEM: 4 zajęcia tygodniowo</a:t>
            </a:r>
            <a:endParaRPr lang="pl-PL" sz="2200" dirty="0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78227" y="1186417"/>
            <a:ext cx="50292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2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Miłocin:</a:t>
            </a:r>
            <a:endParaRPr lang="pl-PL" sz="22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Język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angielski – </a:t>
            </a:r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 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OGÓŁEM: </a:t>
            </a:r>
            <a:r>
              <a:rPr lang="pl-PL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l-PL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zajęcia tygodniowo</a:t>
            </a:r>
            <a:endParaRPr lang="pl-PL" sz="2200" dirty="0">
              <a:solidFill>
                <a:srgbClr val="FFFF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18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140677" y="137728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2"/>
          </p:nvPr>
        </p:nvSpPr>
        <p:spPr>
          <a:xfrm>
            <a:off x="6839120" y="5091380"/>
            <a:ext cx="2957584" cy="576775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Zajęcia NA TERENIE GMINY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40676" y="465380"/>
            <a:ext cx="681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ZAJĘCIA STAŁE NA TERENIE GMINY  C.D.: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40678" y="903962"/>
            <a:ext cx="59224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200" b="1" u="sng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endParaRPr lang="pl-PL" sz="22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pic>
        <p:nvPicPr>
          <p:cNvPr id="27650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91" y="2387572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W:\1) IMPREZY\IMPREZY 2016\2016.02.05 - Zapasy taneczne\126_0502\IMGP7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91" y="159026"/>
            <a:ext cx="2986640" cy="1991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W:\1) IMPREZY\IMPREZY 2016\FERIE ZIMOWE 2016\EDYTA\MULTIMEDIA\130_1502\IMGP8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91" y="5838092"/>
            <a:ext cx="2986640" cy="1739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140676" y="5739031"/>
            <a:ext cx="50292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97361" y="870824"/>
            <a:ext cx="50292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2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Przewrotne: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Pieśni i Tańca „Przewrotniacy” 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Kapela Przewrotniacy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Pieśni i Tańca „Mali Przewrotniacy – 3 grupy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Mażoretki „Fantazja” – </a:t>
            </a:r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 </a:t>
            </a:r>
          </a:p>
          <a:p>
            <a:r>
              <a:rPr lang="pl-PL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OGÓŁEM: 6 zajęć tygodniowo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54045" y="3259783"/>
            <a:ext cx="50292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2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Rogoźnica: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Mażoretki „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Voyer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Flexi-fit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Trening wzmacniający </a:t>
            </a:r>
          </a:p>
          <a:p>
            <a:r>
              <a:rPr lang="pl-PL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OGÓŁEM: 3 zajęcia tygodniowo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254044" y="4919417"/>
            <a:ext cx="50292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2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Rudna Mała: 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Język niemiecki 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Język angielski – 2 grupy – </a:t>
            </a:r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 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Taniec towarzyski – </a:t>
            </a:r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 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Balet – </a:t>
            </a:r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  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Flexi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Fit – </a:t>
            </a:r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Trening wzmacniający – </a:t>
            </a:r>
            <a:r>
              <a:rPr lang="pl-PL" sz="2200" b="1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  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OGÓŁEM: 7 zajęć tygodniowo </a:t>
            </a:r>
          </a:p>
        </p:txBody>
      </p:sp>
    </p:spTree>
    <p:extLst>
      <p:ext uri="{BB962C8B-B14F-4D97-AF65-F5344CB8AC3E}">
        <p14:creationId xmlns:p14="http://schemas.microsoft.com/office/powerpoint/2010/main" val="34957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140677" y="137728"/>
            <a:ext cx="5723440" cy="575186"/>
          </a:xfrm>
        </p:spPr>
        <p:txBody>
          <a:bodyPr/>
          <a:lstStyle/>
          <a:p>
            <a:r>
              <a:rPr lang="pl-PL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  <a:endParaRPr lang="pl-PL" sz="20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2"/>
          </p:nvPr>
        </p:nvSpPr>
        <p:spPr>
          <a:xfrm>
            <a:off x="6938751" y="5028439"/>
            <a:ext cx="2957584" cy="724282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Zajęcia NA TERENIE GMINY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40676" y="641365"/>
            <a:ext cx="677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ZAJĘCIA STAŁE NA TERENIE GMINY  C.D.: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41762" y="4076028"/>
            <a:ext cx="65238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Wysoka </a:t>
            </a:r>
            <a:r>
              <a:rPr lang="pl-PL" sz="24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Głogowska:</a:t>
            </a:r>
            <a:endParaRPr lang="pl-PL" sz="24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Chór Męski „Gloria” 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muzyczna „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Złota Nutka” – 3 grupy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Flexi-</a:t>
            </a:r>
            <a:r>
              <a:rPr lang="pl-PL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Trening wzmacniający </a:t>
            </a:r>
            <a:r>
              <a:rPr lang="pl-PL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Taniec towarzyski – 3 grupy  </a:t>
            </a:r>
            <a:r>
              <a:rPr lang="pl-PL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Kółko modelarskie – 3 grupy 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Język angielski  </a:t>
            </a:r>
          </a:p>
          <a:p>
            <a:r>
              <a:rPr lang="pl-PL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OGÓŁEM: 13 zajęć  tygodniowo</a:t>
            </a:r>
            <a:endParaRPr lang="pl-PL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101" y="2169666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Łącznik prostoliniowy 9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\\10.0.0.101\folder\Sekretariat\Desktop\IMGP9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101" y="348942"/>
            <a:ext cx="2624555" cy="1674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0.0.0.101\folder\Sekretariat\Desktop\IMGP4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492" y="5963478"/>
            <a:ext cx="2736103" cy="1601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10041" y="1275261"/>
            <a:ext cx="50292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2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Styków: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Teatralna „Ufo nad Szopką”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wokalny ‚Perełki”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Rytmika 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Kółko gier i zabaw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Kółko modelarskie </a:t>
            </a:r>
            <a:r>
              <a:rPr lang="pl-PL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Język angielski </a:t>
            </a:r>
            <a:endParaRPr lang="pl-PL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OGÓŁEM: 6 zajęć tygodniowo</a:t>
            </a:r>
            <a:endParaRPr lang="pl-PL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Niestandardowy 2">
      <a:dk1>
        <a:sysClr val="windowText" lastClr="000000"/>
      </a:dk1>
      <a:lt1>
        <a:sysClr val="window" lastClr="FFFFFF"/>
      </a:lt1>
      <a:dk2>
        <a:srgbClr val="242852"/>
      </a:dk2>
      <a:lt2>
        <a:srgbClr val="FFFF00"/>
      </a:lt2>
      <a:accent1>
        <a:srgbClr val="629DD1"/>
      </a:accent1>
      <a:accent2>
        <a:srgbClr val="297FD5"/>
      </a:accent2>
      <a:accent3>
        <a:srgbClr val="FF99CC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tudent Flyer Blue-Gold">
      <a:dk1>
        <a:sysClr val="windowText" lastClr="000000"/>
      </a:dk1>
      <a:lt1>
        <a:sysClr val="window" lastClr="FFFFFF"/>
      </a:lt1>
      <a:dk2>
        <a:srgbClr val="000066"/>
      </a:dk2>
      <a:lt2>
        <a:srgbClr val="B2B2B2"/>
      </a:lt2>
      <a:accent1>
        <a:srgbClr val="DDA405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mpact-Calibri">
      <a:majorFont>
        <a:latin typeface="Impac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tudent Flyer Blue-Gold">
      <a:dk1>
        <a:sysClr val="windowText" lastClr="000000"/>
      </a:dk1>
      <a:lt1>
        <a:sysClr val="window" lastClr="FFFFFF"/>
      </a:lt1>
      <a:dk2>
        <a:srgbClr val="000066"/>
      </a:dk2>
      <a:lt2>
        <a:srgbClr val="B2B2B2"/>
      </a:lt2>
      <a:accent1>
        <a:srgbClr val="DDA405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mpact-Calibri">
      <a:majorFont>
        <a:latin typeface="Impac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3FD6556-8AB1-4042-BC15-83D125858C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1475</Words>
  <Application>Microsoft Office PowerPoint</Application>
  <PresentationFormat>Niestandardowy</PresentationFormat>
  <Paragraphs>394</Paragraphs>
  <Slides>28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Energetyczny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2014-04-29T11:09:03Z</dcterms:created>
  <dcterms:modified xsi:type="dcterms:W3CDTF">2016-05-20T14:07:44Z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TC038960879991</vt:lpwstr>
  </property>
</Properties>
</file>